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93" r:id="rId4"/>
    <p:sldId id="292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259" r:id="rId17"/>
    <p:sldId id="306" r:id="rId18"/>
    <p:sldId id="307" r:id="rId19"/>
    <p:sldId id="258" r:id="rId20"/>
    <p:sldId id="260" r:id="rId21"/>
    <p:sldId id="271" r:id="rId22"/>
    <p:sldId id="270" r:id="rId23"/>
    <p:sldId id="261" r:id="rId24"/>
    <p:sldId id="272" r:id="rId25"/>
    <p:sldId id="273" r:id="rId26"/>
    <p:sldId id="262" r:id="rId27"/>
    <p:sldId id="274" r:id="rId28"/>
    <p:sldId id="275" r:id="rId29"/>
    <p:sldId id="263" r:id="rId30"/>
    <p:sldId id="276" r:id="rId31"/>
    <p:sldId id="277" r:id="rId32"/>
    <p:sldId id="264" r:id="rId33"/>
    <p:sldId id="280" r:id="rId34"/>
    <p:sldId id="281" r:id="rId35"/>
    <p:sldId id="265" r:id="rId36"/>
    <p:sldId id="282" r:id="rId37"/>
    <p:sldId id="283" r:id="rId38"/>
    <p:sldId id="266" r:id="rId39"/>
    <p:sldId id="284" r:id="rId40"/>
    <p:sldId id="285" r:id="rId41"/>
    <p:sldId id="267" r:id="rId42"/>
    <p:sldId id="286" r:id="rId43"/>
    <p:sldId id="287" r:id="rId44"/>
    <p:sldId id="268" r:id="rId45"/>
    <p:sldId id="288" r:id="rId46"/>
    <p:sldId id="289" r:id="rId47"/>
    <p:sldId id="269" r:id="rId48"/>
    <p:sldId id="290" r:id="rId49"/>
    <p:sldId id="291" r:id="rId50"/>
    <p:sldId id="305" r:id="rId51"/>
  </p:sldIdLst>
  <p:sldSz cx="9144000" cy="5143500" type="screen16x9"/>
  <p:notesSz cx="6858000" cy="9144000"/>
  <p:custDataLst>
    <p:tags r:id="rId5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3612D4-4E3C-412E-BC0D-B8E8BBDEBF80}">
          <p14:sldIdLst>
            <p14:sldId id="256"/>
            <p14:sldId id="257"/>
            <p14:sldId id="293"/>
          </p14:sldIdLst>
        </p14:section>
        <p14:section name="MAteri" id="{19E9B229-5690-4939-B0F4-A689650DB498}">
          <p14:sldIdLst>
            <p14:sldId id="29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59"/>
            <p14:sldId id="306"/>
            <p14:sldId id="307"/>
          </p14:sldIdLst>
        </p14:section>
        <p14:section name="QUIZ" id="{DC2AA2B6-A83A-4F4E-9B6A-0A98FDE84DAD}">
          <p14:sldIdLst>
            <p14:sldId id="258"/>
            <p14:sldId id="260"/>
            <p14:sldId id="271"/>
            <p14:sldId id="270"/>
            <p14:sldId id="261"/>
            <p14:sldId id="272"/>
            <p14:sldId id="273"/>
            <p14:sldId id="262"/>
            <p14:sldId id="274"/>
            <p14:sldId id="275"/>
            <p14:sldId id="263"/>
            <p14:sldId id="276"/>
            <p14:sldId id="277"/>
            <p14:sldId id="264"/>
            <p14:sldId id="280"/>
            <p14:sldId id="281"/>
            <p14:sldId id="265"/>
            <p14:sldId id="282"/>
            <p14:sldId id="283"/>
            <p14:sldId id="266"/>
            <p14:sldId id="284"/>
            <p14:sldId id="285"/>
            <p14:sldId id="267"/>
            <p14:sldId id="286"/>
            <p14:sldId id="287"/>
            <p14:sldId id="268"/>
            <p14:sldId id="288"/>
            <p14:sldId id="289"/>
            <p14:sldId id="269"/>
            <p14:sldId id="290"/>
            <p14:sldId id="291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124"/>
    <a:srgbClr val="FF0000"/>
    <a:srgbClr val="FEC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2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68513-D43D-45ED-85B3-937D3252F8E1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82AD3-A275-4C20-B11B-97127EB62C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2589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3650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0996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327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8228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0646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9571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807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285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98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3087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5950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4597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4354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6888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4636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5733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5041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166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4454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7750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2219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7463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0360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5713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773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7572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2507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1453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2764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1868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8888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6168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5279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378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121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63294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5616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2351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7279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8849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91482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44557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2844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6329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05977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466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4813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1323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262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82AD3-A275-4C20-B11B-97127EB62C07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529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110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078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303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468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126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779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486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334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609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337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205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1F7C8-19F4-42FA-AC89-82A43CCEED7B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CC5B5-36F3-4B14-AF97-319A84CF340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385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12" Type="http://schemas.openxmlformats.org/officeDocument/2006/relationships/slide" Target="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audio" Target="../media/audio1.wav"/><Relationship Id="rId11" Type="http://schemas.openxmlformats.org/officeDocument/2006/relationships/image" Target="../media/image4.png"/><Relationship Id="rId5" Type="http://schemas.openxmlformats.org/officeDocument/2006/relationships/slide" Target="slide4.xml"/><Relationship Id="rId15" Type="http://schemas.openxmlformats.org/officeDocument/2006/relationships/image" Target="../media/image6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3.png"/><Relationship Id="rId14" Type="http://schemas.openxmlformats.org/officeDocument/2006/relationships/slide" Target="slide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5.jpg"/><Relationship Id="rId12" Type="http://schemas.openxmlformats.org/officeDocument/2006/relationships/slide" Target="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24.jpg"/><Relationship Id="rId11" Type="http://schemas.openxmlformats.org/officeDocument/2006/relationships/image" Target="../media/image16.png"/><Relationship Id="rId5" Type="http://schemas.openxmlformats.org/officeDocument/2006/relationships/image" Target="../media/image23.jpg"/><Relationship Id="rId10" Type="http://schemas.openxmlformats.org/officeDocument/2006/relationships/slide" Target="slide9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8.jpg"/><Relationship Id="rId12" Type="http://schemas.openxmlformats.org/officeDocument/2006/relationships/slide" Target="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27.jpg"/><Relationship Id="rId11" Type="http://schemas.openxmlformats.org/officeDocument/2006/relationships/image" Target="../media/image16.png"/><Relationship Id="rId5" Type="http://schemas.openxmlformats.org/officeDocument/2006/relationships/image" Target="../media/image26.png"/><Relationship Id="rId10" Type="http://schemas.openxmlformats.org/officeDocument/2006/relationships/slide" Target="slide10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slide" Target="slide8.xm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" Type="http://schemas.openxmlformats.org/officeDocument/2006/relationships/tags" Target="../tags/tag13.xml"/><Relationship Id="rId6" Type="http://schemas.openxmlformats.org/officeDocument/2006/relationships/audio" Target="../media/audio1.wav"/><Relationship Id="rId11" Type="http://schemas.openxmlformats.org/officeDocument/2006/relationships/image" Target="../media/image31.png"/><Relationship Id="rId5" Type="http://schemas.openxmlformats.org/officeDocument/2006/relationships/slide" Target="slide13.xml"/><Relationship Id="rId15" Type="http://schemas.openxmlformats.org/officeDocument/2006/relationships/slide" Target="slide16.xml"/><Relationship Id="rId10" Type="http://schemas.openxmlformats.org/officeDocument/2006/relationships/slide" Target="slide15.xml"/><Relationship Id="rId4" Type="http://schemas.openxmlformats.org/officeDocument/2006/relationships/image" Target="../media/image7.jpg"/><Relationship Id="rId9" Type="http://schemas.openxmlformats.org/officeDocument/2006/relationships/image" Target="../media/image30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jpg"/><Relationship Id="rId12" Type="http://schemas.openxmlformats.org/officeDocument/2006/relationships/slide" Target="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33.jpeg"/><Relationship Id="rId11" Type="http://schemas.openxmlformats.org/officeDocument/2006/relationships/image" Target="../media/image16.png"/><Relationship Id="rId5" Type="http://schemas.openxmlformats.org/officeDocument/2006/relationships/image" Target="../media/image32.jpg"/><Relationship Id="rId10" Type="http://schemas.openxmlformats.org/officeDocument/2006/relationships/slide" Target="slide12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7.jpg"/><Relationship Id="rId12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36.jpg"/><Relationship Id="rId11" Type="http://schemas.openxmlformats.org/officeDocument/2006/relationships/image" Target="../media/image16.png"/><Relationship Id="rId5" Type="http://schemas.openxmlformats.org/officeDocument/2006/relationships/image" Target="../media/image35.jpg"/><Relationship Id="rId10" Type="http://schemas.openxmlformats.org/officeDocument/2006/relationships/slide" Target="slide13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0.jpg"/><Relationship Id="rId12" Type="http://schemas.openxmlformats.org/officeDocument/2006/relationships/slide" Target="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39.jpeg"/><Relationship Id="rId11" Type="http://schemas.openxmlformats.org/officeDocument/2006/relationships/image" Target="../media/image16.png"/><Relationship Id="rId5" Type="http://schemas.openxmlformats.org/officeDocument/2006/relationships/image" Target="../media/image38.jpg"/><Relationship Id="rId10" Type="http://schemas.openxmlformats.org/officeDocument/2006/relationships/slide" Target="slide14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audio" Target="../media/audio1.wav"/><Relationship Id="rId11" Type="http://schemas.openxmlformats.org/officeDocument/2006/relationships/slide" Target="slide19.xml"/><Relationship Id="rId5" Type="http://schemas.openxmlformats.org/officeDocument/2006/relationships/slide" Target="slide17.xml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2" Type="http://schemas.openxmlformats.org/officeDocument/2006/relationships/video" Target="https://www.youtube.com/embed/a59wchV-hyg?feature=oembed" TargetMode="External"/><Relationship Id="rId1" Type="http://schemas.openxmlformats.org/officeDocument/2006/relationships/tags" Target="../tags/tag18.xml"/><Relationship Id="rId6" Type="http://schemas.openxmlformats.org/officeDocument/2006/relationships/image" Target="../media/image43.jpeg"/><Relationship Id="rId5" Type="http://schemas.openxmlformats.org/officeDocument/2006/relationships/image" Target="../media/image7.jp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7.xml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audio" Target="../media/audio1.wav"/><Relationship Id="rId2" Type="http://schemas.openxmlformats.org/officeDocument/2006/relationships/video" Target="https://www.youtube.com/embed/3zV3YhiGBfE?feature=oembed" TargetMode="External"/><Relationship Id="rId1" Type="http://schemas.openxmlformats.org/officeDocument/2006/relationships/tags" Target="../tags/tag19.xml"/><Relationship Id="rId6" Type="http://schemas.openxmlformats.org/officeDocument/2006/relationships/image" Target="../media/image44.jpeg"/><Relationship Id="rId5" Type="http://schemas.openxmlformats.org/officeDocument/2006/relationships/image" Target="../media/image7.jp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8.xml"/><Relationship Id="rId9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audio" Target="../media/audio1.wav"/><Relationship Id="rId5" Type="http://schemas.openxmlformats.org/officeDocument/2006/relationships/slide" Target="slide20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instagram.com/aliirawan_n/" TargetMode="External"/><Relationship Id="rId3" Type="http://schemas.openxmlformats.org/officeDocument/2006/relationships/notesSlide" Target="../notesSlides/notesSlide2.xml"/><Relationship Id="rId7" Type="http://schemas.openxmlformats.org/officeDocument/2006/relationships/audio" Target="../media/audio1.wav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11" Type="http://schemas.openxmlformats.org/officeDocument/2006/relationships/slide" Target="slide3.xml"/><Relationship Id="rId5" Type="http://schemas.openxmlformats.org/officeDocument/2006/relationships/image" Target="../media/image8.jpe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notesSlide" Target="../notesSlides/notesSlide20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audio" Target="../media/audio1.wav"/><Relationship Id="rId5" Type="http://schemas.openxmlformats.org/officeDocument/2006/relationships/slide" Target="slide22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1.xml"/><Relationship Id="rId7" Type="http://schemas.openxmlformats.org/officeDocument/2006/relationships/slide" Target="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2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slide" Target="slide20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3.xml"/><Relationship Id="rId7" Type="http://schemas.openxmlformats.org/officeDocument/2006/relationships/slide" Target="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audio" Target="../media/audio3.wav"/><Relationship Id="rId5" Type="http://schemas.openxmlformats.org/officeDocument/2006/relationships/slide" Target="slide24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4.xml"/><Relationship Id="rId7" Type="http://schemas.openxmlformats.org/officeDocument/2006/relationships/slide" Target="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5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slide" Target="slide23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notesSlide" Target="../notesSlides/notesSlide26.xml"/><Relationship Id="rId7" Type="http://schemas.openxmlformats.org/officeDocument/2006/relationships/slide" Target="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audio" Target="../media/audio1.wav"/><Relationship Id="rId5" Type="http://schemas.openxmlformats.org/officeDocument/2006/relationships/slide" Target="slide28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7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8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slide" Target="slide26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9.xml"/><Relationship Id="rId7" Type="http://schemas.openxmlformats.org/officeDocument/2006/relationships/slide" Target="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audio" Target="../media/audio3.wav"/><Relationship Id="rId5" Type="http://schemas.openxmlformats.org/officeDocument/2006/relationships/slide" Target="slide30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0.xml"/><Relationship Id="rId7" Type="http://schemas.openxmlformats.org/officeDocument/2006/relationships/slide" Target="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31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slide" Target="slide29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notesSlide" Target="../notesSlides/notesSlide32.xml"/><Relationship Id="rId7" Type="http://schemas.openxmlformats.org/officeDocument/2006/relationships/slide" Target="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audio" Target="../media/audio1.wav"/><Relationship Id="rId5" Type="http://schemas.openxmlformats.org/officeDocument/2006/relationships/slide" Target="slide34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3.xml"/><Relationship Id="rId7" Type="http://schemas.openxmlformats.org/officeDocument/2006/relationships/slide" Target="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34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slide" Target="slide32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5.xml"/><Relationship Id="rId7" Type="http://schemas.openxmlformats.org/officeDocument/2006/relationships/slide" Target="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6" Type="http://schemas.openxmlformats.org/officeDocument/2006/relationships/audio" Target="../media/audio3.wav"/><Relationship Id="rId5" Type="http://schemas.openxmlformats.org/officeDocument/2006/relationships/slide" Target="slide36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6.xml"/><Relationship Id="rId7" Type="http://schemas.openxmlformats.org/officeDocument/2006/relationships/slide" Target="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37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6" Type="http://schemas.openxmlformats.org/officeDocument/2006/relationships/slide" Target="slide35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notesSlide" Target="../notesSlides/notesSlide38.xml"/><Relationship Id="rId7" Type="http://schemas.openxmlformats.org/officeDocument/2006/relationships/slide" Target="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audio" Target="../media/audio1.wav"/><Relationship Id="rId5" Type="http://schemas.openxmlformats.org/officeDocument/2006/relationships/slide" Target="slide40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9.xml"/><Relationship Id="rId7" Type="http://schemas.openxmlformats.org/officeDocument/2006/relationships/slide" Target="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slide" Target="slide5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40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6" Type="http://schemas.openxmlformats.org/officeDocument/2006/relationships/slide" Target="slide38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3" Type="http://schemas.openxmlformats.org/officeDocument/2006/relationships/notesSlide" Target="../notesSlides/notesSlide41.xml"/><Relationship Id="rId7" Type="http://schemas.openxmlformats.org/officeDocument/2006/relationships/slide" Target="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6" Type="http://schemas.openxmlformats.org/officeDocument/2006/relationships/audio" Target="../media/audio1.wav"/><Relationship Id="rId5" Type="http://schemas.openxmlformats.org/officeDocument/2006/relationships/slide" Target="slide43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42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4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6" Type="http://schemas.openxmlformats.org/officeDocument/2006/relationships/slide" Target="slide41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44.xml"/><Relationship Id="rId7" Type="http://schemas.openxmlformats.org/officeDocument/2006/relationships/slide" Target="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6" Type="http://schemas.openxmlformats.org/officeDocument/2006/relationships/audio" Target="../media/audio3.wav"/><Relationship Id="rId5" Type="http://schemas.openxmlformats.org/officeDocument/2006/relationships/slide" Target="slide45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45.xml"/><Relationship Id="rId7" Type="http://schemas.openxmlformats.org/officeDocument/2006/relationships/slide" Target="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46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6" Type="http://schemas.openxmlformats.org/officeDocument/2006/relationships/slide" Target="slide44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notesSlide" Target="../notesSlides/notesSlide47.xml"/><Relationship Id="rId7" Type="http://schemas.openxmlformats.org/officeDocument/2006/relationships/slide" Target="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6" Type="http://schemas.openxmlformats.org/officeDocument/2006/relationships/audio" Target="../media/audio1.wav"/><Relationship Id="rId5" Type="http://schemas.openxmlformats.org/officeDocument/2006/relationships/slide" Target="slide48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48.xml"/><Relationship Id="rId7" Type="http://schemas.openxmlformats.org/officeDocument/2006/relationships/slide" Target="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1.png"/><Relationship Id="rId4" Type="http://schemas.openxmlformats.org/officeDocument/2006/relationships/image" Target="../media/image7.jpg"/><Relationship Id="rId9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49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6" Type="http://schemas.openxmlformats.org/officeDocument/2006/relationships/slide" Target="slide47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slide" Target="slide6.xml"/><Relationship Id="rId5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50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slide" Target="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7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slide" Target="slide6.xml"/><Relationship Id="rId11" Type="http://schemas.openxmlformats.org/officeDocument/2006/relationships/image" Target="../media/image11.png"/><Relationship Id="rId5" Type="http://schemas.openxmlformats.org/officeDocument/2006/relationships/image" Target="../media/image15.jpeg"/><Relationship Id="rId10" Type="http://schemas.openxmlformats.org/officeDocument/2006/relationships/image" Target="../media/image14.png"/><Relationship Id="rId4" Type="http://schemas.openxmlformats.org/officeDocument/2006/relationships/image" Target="../media/image7.jpg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7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1" Type="http://schemas.openxmlformats.org/officeDocument/2006/relationships/tags" Target="../tags/tag9.xml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5" Type="http://schemas.openxmlformats.org/officeDocument/2006/relationships/slide" Target="slide9.xml"/><Relationship Id="rId15" Type="http://schemas.openxmlformats.org/officeDocument/2006/relationships/slide" Target="slide12.xml"/><Relationship Id="rId10" Type="http://schemas.openxmlformats.org/officeDocument/2006/relationships/slide" Target="slide11.xml"/><Relationship Id="rId4" Type="http://schemas.openxmlformats.org/officeDocument/2006/relationships/image" Target="../media/image7.jpg"/><Relationship Id="rId9" Type="http://schemas.openxmlformats.org/officeDocument/2006/relationships/image" Target="../media/image18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1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jpg"/><Relationship Id="rId12" Type="http://schemas.openxmlformats.org/officeDocument/2006/relationships/slide" Target="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20.jpg"/><Relationship Id="rId10" Type="http://schemas.openxmlformats.org/officeDocument/2006/relationships/slide" Target="slide8.xml"/><Relationship Id="rId4" Type="http://schemas.openxmlformats.org/officeDocument/2006/relationships/image" Target="../media/image7.jp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030F5-29A5-FD4E-362E-351ED8A2F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E3E6E-147B-F53D-BBE2-3897997B8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Picture 4" descr="A cartoon of a giraffe and a group of animals&#10;&#10;Description automatically generated with low confidence">
            <a:extLst>
              <a:ext uri="{FF2B5EF4-FFF2-40B4-BE49-F238E27FC236}">
                <a16:creationId xmlns:a16="http://schemas.microsoft.com/office/drawing/2014/main" id="{1194759A-26E5-AEA7-8C93-15F864543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"/>
            <a:ext cx="9144000" cy="514221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A8AB7B54-7378-EA8F-CCD0-EE6B847B9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10" y="1737122"/>
            <a:ext cx="1713981" cy="536876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hlinkClick r:id="" action="ppaction://hlinkshowjump?jump=endshow">
              <a:snd r:embed="rId8" name="whoosh.wav"/>
            </a:hlinkClick>
            <a:extLst>
              <a:ext uri="{FF2B5EF4-FFF2-40B4-BE49-F238E27FC236}">
                <a16:creationId xmlns:a16="http://schemas.microsoft.com/office/drawing/2014/main" id="{9CA57A04-808B-CDE1-7B42-2792437DB7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2"/>
          <a:stretch/>
        </p:blipFill>
        <p:spPr>
          <a:xfrm>
            <a:off x="7629568" y="151139"/>
            <a:ext cx="1342111" cy="432348"/>
          </a:xfrm>
          <a:prstGeom prst="rect">
            <a:avLst/>
          </a:prstGeom>
        </p:spPr>
      </p:pic>
      <p:pic>
        <p:nvPicPr>
          <p:cNvPr id="10" name="Picture 9">
            <a:hlinkClick r:id="rId10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CDB65BE-C4DC-0A47-F67B-D788D13D55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37" y="1079585"/>
            <a:ext cx="1676551" cy="52322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hlinkClick r:id="rId12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9C59BE3-DE68-9EA5-6987-FEC79200AF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01" y="1742162"/>
            <a:ext cx="1670383" cy="523219"/>
          </a:xfrm>
          <a:prstGeom prst="rect">
            <a:avLst/>
          </a:prstGeom>
        </p:spPr>
      </p:pic>
      <p:pic>
        <p:nvPicPr>
          <p:cNvPr id="16" name="Picture 15">
            <a:hlinkClick r:id="rId14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36118CE5-FDD2-5DF5-F9DE-480A56F733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37" y="2384252"/>
            <a:ext cx="1650254" cy="516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B5F204-6920-5E7A-7F26-9840B0A69EE7}"/>
              </a:ext>
            </a:extLst>
          </p:cNvPr>
          <p:cNvSpPr txBox="1"/>
          <p:nvPr/>
        </p:nvSpPr>
        <p:spPr>
          <a:xfrm>
            <a:off x="583391" y="94062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itchFamily="2" charset="0"/>
              </a:rPr>
              <a:t>UNTUK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 ExtraBold" pitchFamily="2" charset="0"/>
              </a:rPr>
              <a:t>5 SD</a:t>
            </a:r>
            <a:endParaRPr lang="en-ID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E8742-D9C2-A502-8F3F-609A5BC4307D}"/>
              </a:ext>
            </a:extLst>
          </p:cNvPr>
          <p:cNvSpPr txBox="1"/>
          <p:nvPr/>
        </p:nvSpPr>
        <p:spPr>
          <a:xfrm>
            <a:off x="3234163" y="-9595"/>
            <a:ext cx="2914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Montserrat ExtraBold" pitchFamily="2" charset="0"/>
              </a:rPr>
              <a:t>- PERSEBARAN -</a:t>
            </a:r>
            <a:endParaRPr lang="en-ID" sz="2400" dirty="0">
              <a:solidFill>
                <a:srgbClr val="FF0000"/>
              </a:solidFill>
              <a:latin typeface="Montserrat ExtraBold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368151-E77C-1393-0E70-FC1E7E6EDF85}"/>
              </a:ext>
            </a:extLst>
          </p:cNvPr>
          <p:cNvSpPr txBox="1"/>
          <p:nvPr/>
        </p:nvSpPr>
        <p:spPr>
          <a:xfrm>
            <a:off x="2755201" y="307431"/>
            <a:ext cx="4229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>
                  <a:solidFill>
                    <a:srgbClr val="202124"/>
                  </a:solidFill>
                </a:ln>
                <a:solidFill>
                  <a:schemeClr val="bg1"/>
                </a:solidFill>
                <a:latin typeface="Montserrat ExtraBold" pitchFamily="2" charset="0"/>
              </a:rPr>
              <a:t>FLORA DAN FAUNA</a:t>
            </a:r>
            <a:endParaRPr lang="en-ID" sz="2800" dirty="0">
              <a:ln>
                <a:solidFill>
                  <a:srgbClr val="202124"/>
                </a:solidFill>
              </a:ln>
              <a:solidFill>
                <a:schemeClr val="bg1"/>
              </a:solidFill>
              <a:latin typeface="Montserrat ExtraBold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485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2819274" y="679360"/>
            <a:ext cx="31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PERSEBARAN FLORA</a:t>
            </a:r>
          </a:p>
          <a:p>
            <a:pPr algn="ctr"/>
            <a:r>
              <a:rPr lang="en-US" dirty="0">
                <a:latin typeface="Fredoka One" panose="02000000000000000000" pitchFamily="2" charset="0"/>
              </a:rPr>
              <a:t>SAHUL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A673E-10C9-F2A3-9F55-F78AFA16784A}"/>
              </a:ext>
            </a:extLst>
          </p:cNvPr>
          <p:cNvSpPr txBox="1"/>
          <p:nvPr/>
        </p:nvSpPr>
        <p:spPr>
          <a:xfrm>
            <a:off x="625072" y="3571863"/>
            <a:ext cx="257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POHON SAGU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7C04DD-84AC-4492-AA41-37982524C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4" r="9224"/>
          <a:stretch/>
        </p:blipFill>
        <p:spPr>
          <a:xfrm>
            <a:off x="717550" y="1604472"/>
            <a:ext cx="2425700" cy="1906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EBEF35-3611-75A1-66F4-F447965D7CA8}"/>
              </a:ext>
            </a:extLst>
          </p:cNvPr>
          <p:cNvSpPr txBox="1"/>
          <p:nvPr/>
        </p:nvSpPr>
        <p:spPr>
          <a:xfrm>
            <a:off x="3669046" y="3571863"/>
            <a:ext cx="195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POHON MATOA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1DF79A-0D0E-890A-073F-DB09512C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4" r="13544"/>
          <a:stretch/>
        </p:blipFill>
        <p:spPr>
          <a:xfrm>
            <a:off x="3298577" y="1777603"/>
            <a:ext cx="2546846" cy="16554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87A085-A62B-C73D-4AFF-9BA2E5C2E93A}"/>
              </a:ext>
            </a:extLst>
          </p:cNvPr>
          <p:cNvSpPr txBox="1"/>
          <p:nvPr/>
        </p:nvSpPr>
        <p:spPr>
          <a:xfrm>
            <a:off x="6146489" y="3571863"/>
            <a:ext cx="2032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POHON PALA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CB9E6-2549-F301-FE9F-3AD2E76FF65B}"/>
              </a:ext>
            </a:extLst>
          </p:cNvPr>
          <p:cNvSpPr txBox="1"/>
          <p:nvPr/>
        </p:nvSpPr>
        <p:spPr>
          <a:xfrm>
            <a:off x="2794691" y="4133335"/>
            <a:ext cx="3554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Contoh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lengkap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dilihat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materi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Video</a:t>
            </a:r>
            <a:endParaRPr lang="en-ID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9AB96-05EE-BF89-5250-C670E9342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 r="13574"/>
          <a:stretch/>
        </p:blipFill>
        <p:spPr>
          <a:xfrm>
            <a:off x="6117702" y="1660332"/>
            <a:ext cx="2292595" cy="176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E126C94-DE78-D270-9E92-2111D175F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3" name="Picture 12">
            <a:hlinkClick r:id="rId10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D7F42D6-B65B-E0A5-2010-543481C123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44" y="253077"/>
            <a:ext cx="1400855" cy="438204"/>
          </a:xfrm>
          <a:prstGeom prst="rect">
            <a:avLst/>
          </a:prstGeom>
        </p:spPr>
      </p:pic>
      <p:pic>
        <p:nvPicPr>
          <p:cNvPr id="14" name="Picture 13" descr="Text, logo&#10;&#10;Description automatically generated">
            <a:hlinkClick r:id="rId12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3B2603E0-046B-F75A-AE72-FF7CE27633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74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2819274" y="679360"/>
            <a:ext cx="31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PERSEBARAN FLORA</a:t>
            </a:r>
          </a:p>
          <a:p>
            <a:pPr algn="ctr"/>
            <a:r>
              <a:rPr lang="en-US" dirty="0">
                <a:latin typeface="Fredoka One" panose="02000000000000000000" pitchFamily="2" charset="0"/>
              </a:rPr>
              <a:t>PERALIHAN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A673E-10C9-F2A3-9F55-F78AFA16784A}"/>
              </a:ext>
            </a:extLst>
          </p:cNvPr>
          <p:cNvSpPr txBox="1"/>
          <p:nvPr/>
        </p:nvSpPr>
        <p:spPr>
          <a:xfrm>
            <a:off x="625072" y="3571863"/>
            <a:ext cx="257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POHON EBONI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7C04DD-84AC-4492-AA41-37982524C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r="7701"/>
          <a:stretch/>
        </p:blipFill>
        <p:spPr>
          <a:xfrm>
            <a:off x="835147" y="1662422"/>
            <a:ext cx="2190505" cy="1790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EBEF35-3611-75A1-66F4-F447965D7CA8}"/>
              </a:ext>
            </a:extLst>
          </p:cNvPr>
          <p:cNvSpPr txBox="1"/>
          <p:nvPr/>
        </p:nvSpPr>
        <p:spPr>
          <a:xfrm>
            <a:off x="3669045" y="3620576"/>
            <a:ext cx="1702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POHON LEDA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1DF79A-0D0E-890A-073F-DB09512C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r="1744"/>
          <a:stretch/>
        </p:blipFill>
        <p:spPr>
          <a:xfrm>
            <a:off x="3326788" y="1673417"/>
            <a:ext cx="2292595" cy="176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87A085-A62B-C73D-4AFF-9BA2E5C2E93A}"/>
              </a:ext>
            </a:extLst>
          </p:cNvPr>
          <p:cNvSpPr txBox="1"/>
          <p:nvPr/>
        </p:nvSpPr>
        <p:spPr>
          <a:xfrm>
            <a:off x="6146489" y="3571863"/>
            <a:ext cx="2032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POHON CENGKEH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CB9E6-2549-F301-FE9F-3AD2E76FF65B}"/>
              </a:ext>
            </a:extLst>
          </p:cNvPr>
          <p:cNvSpPr txBox="1"/>
          <p:nvPr/>
        </p:nvSpPr>
        <p:spPr>
          <a:xfrm>
            <a:off x="2794691" y="4133335"/>
            <a:ext cx="3554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Contoh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lengkap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dilihat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materi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Video</a:t>
            </a:r>
            <a:endParaRPr lang="en-ID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9AB96-05EE-BF89-5250-C670E9342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4" r="13544"/>
          <a:stretch/>
        </p:blipFill>
        <p:spPr>
          <a:xfrm>
            <a:off x="5976876" y="1660332"/>
            <a:ext cx="2292595" cy="176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BB5119D4-6D55-9BBC-804D-5F5F6C806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3" name="Picture 12">
            <a:hlinkClick r:id="rId10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D8618C9-4739-E516-684A-8B9CB77120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44" y="253077"/>
            <a:ext cx="1400855" cy="438204"/>
          </a:xfrm>
          <a:prstGeom prst="rect">
            <a:avLst/>
          </a:prstGeom>
        </p:spPr>
      </p:pic>
      <p:pic>
        <p:nvPicPr>
          <p:cNvPr id="14" name="Picture 13" descr="Text, logo&#10;&#10;Description automatically generated">
            <a:hlinkClick r:id="rId12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F8040356-6EBC-2009-1703-237B5E58B0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9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2819274" y="638302"/>
            <a:ext cx="315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PERSEBARAN FAUNA 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BD7F-6F87-82E3-F9EF-3A6519E92345}"/>
              </a:ext>
            </a:extLst>
          </p:cNvPr>
          <p:cNvSpPr txBox="1"/>
          <p:nvPr/>
        </p:nvSpPr>
        <p:spPr>
          <a:xfrm>
            <a:off x="650875" y="1250015"/>
            <a:ext cx="784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Pembagian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kawasan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fauna di Indonesia </a:t>
            </a:r>
            <a:r>
              <a:rPr lang="en-ID" sz="16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dibedakan</a:t>
            </a:r>
            <a:r>
              <a:rPr lang="en-ID" sz="16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ID" sz="16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dirty="0" err="1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Asiatis</a:t>
            </a:r>
            <a:r>
              <a:rPr lang="en-ID" sz="16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Australis dan Asia – Australis.</a:t>
            </a:r>
            <a:endParaRPr lang="en-ID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21A3607D-D5E5-491F-C1EF-9989A1934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043" y="2599482"/>
            <a:ext cx="1582267" cy="494952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2347523-9C15-F450-6C36-FC1037CE46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2600" y="2604127"/>
            <a:ext cx="1673257" cy="523414"/>
          </a:xfrm>
          <a:prstGeom prst="rect">
            <a:avLst/>
          </a:prstGeom>
        </p:spPr>
      </p:pic>
      <p:pic>
        <p:nvPicPr>
          <p:cNvPr id="16" name="Picture 15">
            <a:hlinkClick r:id="rId10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C16C313-D39F-BBC0-D5AD-F0B9275FE9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5350" y="2613145"/>
            <a:ext cx="1673257" cy="523414"/>
          </a:xfrm>
          <a:prstGeom prst="rect">
            <a:avLst/>
          </a:prstGeom>
        </p:spPr>
      </p:pic>
      <p:pic>
        <p:nvPicPr>
          <p:cNvPr id="11" name="Picture 10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D82DCCD5-2F9E-996E-2033-7BE1EC4EA7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CF26C39-1645-A0A4-F671-02128E3164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44" y="253077"/>
            <a:ext cx="1400855" cy="438204"/>
          </a:xfrm>
          <a:prstGeom prst="rect">
            <a:avLst/>
          </a:prstGeom>
        </p:spPr>
      </p:pic>
      <p:pic>
        <p:nvPicPr>
          <p:cNvPr id="14" name="Picture 13" descr="Text, logo&#10;&#10;Description automatically generated">
            <a:hlinkClick r:id="rId1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A83F043-10C1-4949-BC8A-A4883DE0AA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790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2819274" y="679360"/>
            <a:ext cx="31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PERSEBARAN FAUNA</a:t>
            </a:r>
          </a:p>
          <a:p>
            <a:pPr algn="ctr"/>
            <a:r>
              <a:rPr lang="en-US" dirty="0">
                <a:latin typeface="Fredoka One" panose="02000000000000000000" pitchFamily="2" charset="0"/>
              </a:rPr>
              <a:t>ASIATIS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A673E-10C9-F2A3-9F55-F78AFA16784A}"/>
              </a:ext>
            </a:extLst>
          </p:cNvPr>
          <p:cNvSpPr txBox="1"/>
          <p:nvPr/>
        </p:nvSpPr>
        <p:spPr>
          <a:xfrm>
            <a:off x="625072" y="3571863"/>
            <a:ext cx="257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BADAK JAWA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7C04DD-84AC-4492-AA41-37982524C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r="9250"/>
          <a:stretch/>
        </p:blipFill>
        <p:spPr>
          <a:xfrm>
            <a:off x="835147" y="1662422"/>
            <a:ext cx="2190505" cy="1790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EBEF35-3611-75A1-66F4-F447965D7CA8}"/>
              </a:ext>
            </a:extLst>
          </p:cNvPr>
          <p:cNvSpPr txBox="1"/>
          <p:nvPr/>
        </p:nvSpPr>
        <p:spPr>
          <a:xfrm>
            <a:off x="3793498" y="3565535"/>
            <a:ext cx="1755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ORANG UTAN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1DF79A-0D0E-890A-073F-DB09512C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" r="6763"/>
          <a:stretch/>
        </p:blipFill>
        <p:spPr>
          <a:xfrm>
            <a:off x="3326788" y="1673417"/>
            <a:ext cx="2292595" cy="176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87A085-A62B-C73D-4AFF-9BA2E5C2E93A}"/>
              </a:ext>
            </a:extLst>
          </p:cNvPr>
          <p:cNvSpPr txBox="1"/>
          <p:nvPr/>
        </p:nvSpPr>
        <p:spPr>
          <a:xfrm>
            <a:off x="6146489" y="3571863"/>
            <a:ext cx="2032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LUTUNG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CB9E6-2549-F301-FE9F-3AD2E76FF65B}"/>
              </a:ext>
            </a:extLst>
          </p:cNvPr>
          <p:cNvSpPr txBox="1"/>
          <p:nvPr/>
        </p:nvSpPr>
        <p:spPr>
          <a:xfrm>
            <a:off x="2794691" y="4133335"/>
            <a:ext cx="3554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Contoh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lengkap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dilihat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materi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Video</a:t>
            </a:r>
            <a:endParaRPr lang="en-ID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9AB96-05EE-BF89-5250-C670E9342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 r="1333"/>
          <a:stretch/>
        </p:blipFill>
        <p:spPr>
          <a:xfrm>
            <a:off x="5976876" y="1660332"/>
            <a:ext cx="2292595" cy="176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13FADD98-7279-41BA-4208-EF6C81724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3" name="Picture 12">
            <a:hlinkClick r:id="rId10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0698FAB-93F7-B3D9-22B3-6AAC2539F6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44" y="253077"/>
            <a:ext cx="1400855" cy="438204"/>
          </a:xfrm>
          <a:prstGeom prst="rect">
            <a:avLst/>
          </a:prstGeom>
        </p:spPr>
      </p:pic>
      <p:pic>
        <p:nvPicPr>
          <p:cNvPr id="14" name="Picture 13" descr="Text, logo&#10;&#10;Description automatically generated">
            <a:hlinkClick r:id="rId12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7DEB003-6489-4238-2F64-6AEADA34BE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35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2819274" y="679360"/>
            <a:ext cx="31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PERSEBARAN FAUNA</a:t>
            </a:r>
          </a:p>
          <a:p>
            <a:pPr algn="ctr"/>
            <a:r>
              <a:rPr lang="en-US" dirty="0">
                <a:latin typeface="Fredoka One" panose="02000000000000000000" pitchFamily="2" charset="0"/>
              </a:rPr>
              <a:t>AUSTRALIS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A673E-10C9-F2A3-9F55-F78AFA16784A}"/>
              </a:ext>
            </a:extLst>
          </p:cNvPr>
          <p:cNvSpPr txBox="1"/>
          <p:nvPr/>
        </p:nvSpPr>
        <p:spPr>
          <a:xfrm>
            <a:off x="625072" y="3571863"/>
            <a:ext cx="257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KANGURU POHON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7C04DD-84AC-4492-AA41-37982524C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6" r="15596"/>
          <a:stretch/>
        </p:blipFill>
        <p:spPr>
          <a:xfrm>
            <a:off x="835147" y="1662422"/>
            <a:ext cx="2190505" cy="1790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EBEF35-3611-75A1-66F4-F447965D7CA8}"/>
              </a:ext>
            </a:extLst>
          </p:cNvPr>
          <p:cNvSpPr txBox="1"/>
          <p:nvPr/>
        </p:nvSpPr>
        <p:spPr>
          <a:xfrm>
            <a:off x="3623459" y="3582581"/>
            <a:ext cx="1772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CENDRAWASIH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1DF79A-0D0E-890A-073F-DB09512C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3" r="6793"/>
          <a:stretch/>
        </p:blipFill>
        <p:spPr>
          <a:xfrm>
            <a:off x="3326788" y="1673417"/>
            <a:ext cx="2292595" cy="176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87A085-A62B-C73D-4AFF-9BA2E5C2E93A}"/>
              </a:ext>
            </a:extLst>
          </p:cNvPr>
          <p:cNvSpPr txBox="1"/>
          <p:nvPr/>
        </p:nvSpPr>
        <p:spPr>
          <a:xfrm>
            <a:off x="6051550" y="3579394"/>
            <a:ext cx="2139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ULAR SANCA HIJAU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CB9E6-2549-F301-FE9F-3AD2E76FF65B}"/>
              </a:ext>
            </a:extLst>
          </p:cNvPr>
          <p:cNvSpPr txBox="1"/>
          <p:nvPr/>
        </p:nvSpPr>
        <p:spPr>
          <a:xfrm>
            <a:off x="2794691" y="4133335"/>
            <a:ext cx="3554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Contoh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lengkap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dilihat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materi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Video</a:t>
            </a:r>
            <a:endParaRPr lang="en-ID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9AB96-05EE-BF89-5250-C670E9342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" r="6810"/>
          <a:stretch/>
        </p:blipFill>
        <p:spPr>
          <a:xfrm>
            <a:off x="5976876" y="1660332"/>
            <a:ext cx="2292595" cy="176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2ECCE26E-C2B1-4206-AB87-9BF30D6AC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6261374D-B05B-DAD0-A60B-2F755234D4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44" y="253077"/>
            <a:ext cx="1400855" cy="438204"/>
          </a:xfrm>
          <a:prstGeom prst="rect">
            <a:avLst/>
          </a:prstGeom>
        </p:spPr>
      </p:pic>
      <p:pic>
        <p:nvPicPr>
          <p:cNvPr id="13" name="Picture 12" descr="Text, logo&#10;&#10;Description automatically generated">
            <a:hlinkClick r:id="rId12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D9A12AB0-6D91-E2BC-196A-941556EF81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4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2819274" y="679360"/>
            <a:ext cx="31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PERSEBARAN FAUNA</a:t>
            </a:r>
          </a:p>
          <a:p>
            <a:pPr algn="ctr"/>
            <a:r>
              <a:rPr lang="en-US" dirty="0">
                <a:latin typeface="Fredoka One" panose="02000000000000000000" pitchFamily="2" charset="0"/>
              </a:rPr>
              <a:t>ASIA - AUSTRALIS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A673E-10C9-F2A3-9F55-F78AFA16784A}"/>
              </a:ext>
            </a:extLst>
          </p:cNvPr>
          <p:cNvSpPr txBox="1"/>
          <p:nvPr/>
        </p:nvSpPr>
        <p:spPr>
          <a:xfrm>
            <a:off x="625072" y="3571863"/>
            <a:ext cx="257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KOMODO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7C04DD-84AC-4492-AA41-37982524C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5237"/>
          <a:stretch/>
        </p:blipFill>
        <p:spPr>
          <a:xfrm>
            <a:off x="835147" y="1662422"/>
            <a:ext cx="2190505" cy="17907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EBEF35-3611-75A1-66F4-F447965D7CA8}"/>
              </a:ext>
            </a:extLst>
          </p:cNvPr>
          <p:cNvSpPr txBox="1"/>
          <p:nvPr/>
        </p:nvSpPr>
        <p:spPr>
          <a:xfrm>
            <a:off x="3623458" y="3582581"/>
            <a:ext cx="1995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BURUNG MALEO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1DF79A-0D0E-890A-073F-DB09512C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r="7070"/>
          <a:stretch/>
        </p:blipFill>
        <p:spPr>
          <a:xfrm>
            <a:off x="3326788" y="1673417"/>
            <a:ext cx="2292595" cy="176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87A085-A62B-C73D-4AFF-9BA2E5C2E93A}"/>
              </a:ext>
            </a:extLst>
          </p:cNvPr>
          <p:cNvSpPr txBox="1"/>
          <p:nvPr/>
        </p:nvSpPr>
        <p:spPr>
          <a:xfrm>
            <a:off x="6051550" y="3579394"/>
            <a:ext cx="2139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ANOA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CB9E6-2549-F301-FE9F-3AD2E76FF65B}"/>
              </a:ext>
            </a:extLst>
          </p:cNvPr>
          <p:cNvSpPr txBox="1"/>
          <p:nvPr/>
        </p:nvSpPr>
        <p:spPr>
          <a:xfrm>
            <a:off x="2794691" y="4133335"/>
            <a:ext cx="3554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Contoh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lengkap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dilihat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materi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Video</a:t>
            </a:r>
            <a:endParaRPr lang="en-ID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9AB96-05EE-BF89-5250-C670E9342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6" b="6066"/>
          <a:stretch/>
        </p:blipFill>
        <p:spPr>
          <a:xfrm>
            <a:off x="5976876" y="1660332"/>
            <a:ext cx="2292595" cy="1768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52D106A-CB2D-B5AA-5343-A35CAD4B5C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F8472FE-30BE-70E3-8E28-85CCADBBC3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44" y="253077"/>
            <a:ext cx="1400855" cy="438204"/>
          </a:xfrm>
          <a:prstGeom prst="rect">
            <a:avLst/>
          </a:prstGeom>
        </p:spPr>
      </p:pic>
      <p:pic>
        <p:nvPicPr>
          <p:cNvPr id="13" name="Picture 12" descr="Text, logo&#10;&#10;Description automatically generated">
            <a:hlinkClick r:id="rId12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27259698-CC2A-F9CC-B4E9-476A24A070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31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6669-47D5-CA0C-4471-5EBD2A057F19}"/>
              </a:ext>
            </a:extLst>
          </p:cNvPr>
          <p:cNvSpPr txBox="1"/>
          <p:nvPr/>
        </p:nvSpPr>
        <p:spPr>
          <a:xfrm>
            <a:off x="2591002" y="472440"/>
            <a:ext cx="421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0"/>
              </a:rPr>
              <a:t>MATERI PEMBELAJARAN VIDEO</a:t>
            </a:r>
            <a:endParaRPr lang="en-ID" dirty="0">
              <a:latin typeface="Montserrat" pitchFamily="2" charset="0"/>
            </a:endParaRPr>
          </a:p>
        </p:txBody>
      </p:sp>
      <p:pic>
        <p:nvPicPr>
          <p:cNvPr id="15" name="Picture 14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0A3D8D1-BF9A-2A3B-6876-1900132E70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33" t="30102" r="45367" b="38598"/>
          <a:stretch/>
        </p:blipFill>
        <p:spPr>
          <a:xfrm>
            <a:off x="1486409" y="2051191"/>
            <a:ext cx="2209188" cy="11025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Picture 19">
            <a:hlinkClick r:id="rId8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73249E30-43E3-3349-0872-52B64F4219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384" t="26864" r="43758" b="38321"/>
          <a:stretch/>
        </p:blipFill>
        <p:spPr>
          <a:xfrm>
            <a:off x="5181286" y="2051191"/>
            <a:ext cx="2293573" cy="11268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AC587A-4CDE-0245-3023-E0D6CAFA1DAB}"/>
              </a:ext>
            </a:extLst>
          </p:cNvPr>
          <p:cNvSpPr txBox="1"/>
          <p:nvPr/>
        </p:nvSpPr>
        <p:spPr>
          <a:xfrm>
            <a:off x="1543458" y="1552456"/>
            <a:ext cx="201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Medium" pitchFamily="2" charset="0"/>
              </a:rPr>
              <a:t>MATERI  1</a:t>
            </a:r>
            <a:endParaRPr lang="en-ID" dirty="0">
              <a:latin typeface="Montserrat Medium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3906B-6702-BB47-8CC4-F86CF33F6CEA}"/>
              </a:ext>
            </a:extLst>
          </p:cNvPr>
          <p:cNvSpPr txBox="1"/>
          <p:nvPr/>
        </p:nvSpPr>
        <p:spPr>
          <a:xfrm>
            <a:off x="5479914" y="1552456"/>
            <a:ext cx="184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Medium" pitchFamily="2" charset="0"/>
              </a:rPr>
              <a:t>MATERI  2</a:t>
            </a:r>
            <a:endParaRPr lang="en-ID" dirty="0">
              <a:latin typeface="Montserrat Medium" pitchFamily="2" charset="0"/>
            </a:endParaRPr>
          </a:p>
        </p:txBody>
      </p:sp>
      <p:pic>
        <p:nvPicPr>
          <p:cNvPr id="9" name="Picture 8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5708AB5-5DAF-95BF-20C8-74B2DF7F9B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hlinkClick r:id="rId11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3668D471-ED35-B77E-49E7-CBA9CE84F4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54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6669-47D5-CA0C-4471-5EBD2A057F19}"/>
              </a:ext>
            </a:extLst>
          </p:cNvPr>
          <p:cNvSpPr txBox="1"/>
          <p:nvPr/>
        </p:nvSpPr>
        <p:spPr>
          <a:xfrm>
            <a:off x="2121102" y="472440"/>
            <a:ext cx="421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0"/>
              </a:rPr>
              <a:t>MATERI VIDEO </a:t>
            </a:r>
          </a:p>
        </p:txBody>
      </p:sp>
      <p:pic>
        <p:nvPicPr>
          <p:cNvPr id="8" name="Online Media 7" title="Mengenal Biosfer dan Faktor Persebaran Flora dan Fauna | Geografi  Kelas 11 | EDURAYA MENGAJAR">
            <a:hlinkClick r:id="" action="ppaction://media"/>
            <a:extLst>
              <a:ext uri="{FF2B5EF4-FFF2-40B4-BE49-F238E27FC236}">
                <a16:creationId xmlns:a16="http://schemas.microsoft.com/office/drawing/2014/main" id="{881B94EE-B133-C41F-363D-F8DC69B2B7D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176325" y="878973"/>
            <a:ext cx="6791350" cy="3837113"/>
          </a:xfrm>
          <a:prstGeom prst="roundRect">
            <a:avLst/>
          </a:prstGeom>
        </p:spPr>
      </p:pic>
      <p:pic>
        <p:nvPicPr>
          <p:cNvPr id="9" name="Picture 8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57E2FDED-C302-D1C6-BE65-97FE9BF6F2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hlinkClick r:id="rId9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70FBF397-2CB5-1987-ABB6-9A5635D2D2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33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6669-47D5-CA0C-4471-5EBD2A057F19}"/>
              </a:ext>
            </a:extLst>
          </p:cNvPr>
          <p:cNvSpPr txBox="1"/>
          <p:nvPr/>
        </p:nvSpPr>
        <p:spPr>
          <a:xfrm>
            <a:off x="2121102" y="472440"/>
            <a:ext cx="421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0"/>
              </a:rPr>
              <a:t>MATERI VIDEO </a:t>
            </a:r>
          </a:p>
        </p:txBody>
      </p:sp>
      <p:pic>
        <p:nvPicPr>
          <p:cNvPr id="6" name="Online Media 5" title="PERSEBARAN FLORA DAN FAUNA DI INDONESIA | Materi Pelajaran IPS Kelas 5 Tema 1 Subtema 2">
            <a:hlinkClick r:id="" action="ppaction://media"/>
            <a:extLst>
              <a:ext uri="{FF2B5EF4-FFF2-40B4-BE49-F238E27FC236}">
                <a16:creationId xmlns:a16="http://schemas.microsoft.com/office/drawing/2014/main" id="{BE531BF6-C904-AF1A-8869-824A9C1F935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088846" y="859145"/>
            <a:ext cx="6828029" cy="3857836"/>
          </a:xfrm>
          <a:prstGeom prst="roundRect">
            <a:avLst/>
          </a:prstGeom>
        </p:spPr>
      </p:pic>
      <p:pic>
        <p:nvPicPr>
          <p:cNvPr id="9" name="Picture 8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75C4B284-1B3B-C91E-7579-C41AF1F06F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0" name="Picture 9" descr="Text, logo&#10;&#10;Description automatically generated">
            <a:hlinkClick r:id="rId9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30D199B8-F56C-D4C5-15B4-C7A81C1A8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850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pic>
        <p:nvPicPr>
          <p:cNvPr id="7" name="Picture 6" descr="A picture containing text&#10;&#10;Description automatically generated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CD06094-CED3-1A06-9A31-873A30053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256" y="2512417"/>
            <a:ext cx="1963487" cy="179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87450" y="1018322"/>
            <a:ext cx="6750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QUIZ </a:t>
            </a:r>
          </a:p>
          <a:p>
            <a:pPr algn="ctr"/>
            <a:r>
              <a:rPr lang="en-US" sz="4000" i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PERSEBARAN FLORA DAN FAUNA</a:t>
            </a:r>
            <a:endParaRPr lang="en-ID" sz="40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6" name="Picture 5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02DF2C1-B3FC-5960-AC07-72DA1AE039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19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67667-030B-074A-C051-ECA19030C6DE}"/>
              </a:ext>
            </a:extLst>
          </p:cNvPr>
          <p:cNvSpPr txBox="1"/>
          <p:nvPr/>
        </p:nvSpPr>
        <p:spPr>
          <a:xfrm>
            <a:off x="1282700" y="602456"/>
            <a:ext cx="626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0"/>
              </a:rPr>
              <a:t>PROFIL PENGEMBANG</a:t>
            </a:r>
            <a:endParaRPr lang="en-ID" dirty="0"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284E5-A7A2-6BA6-1ADD-13B96BEC1B32}"/>
              </a:ext>
            </a:extLst>
          </p:cNvPr>
          <p:cNvSpPr txBox="1"/>
          <p:nvPr/>
        </p:nvSpPr>
        <p:spPr>
          <a:xfrm>
            <a:off x="3523980" y="1207067"/>
            <a:ext cx="4893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Montserrat" pitchFamily="2" charset="0"/>
            </a:endParaRPr>
          </a:p>
          <a:p>
            <a:r>
              <a:rPr lang="en-US" dirty="0">
                <a:latin typeface="Montserrat" pitchFamily="2" charset="0"/>
              </a:rPr>
              <a:t>Ali Irawan</a:t>
            </a:r>
          </a:p>
          <a:p>
            <a:endParaRPr lang="en-US" dirty="0">
              <a:latin typeface="Montserrat" pitchFamily="2" charset="0"/>
            </a:endParaRPr>
          </a:p>
          <a:p>
            <a:r>
              <a:rPr lang="en-US" dirty="0" err="1">
                <a:latin typeface="Montserrat" pitchFamily="2" charset="0"/>
              </a:rPr>
              <a:t>Mahasiswa</a:t>
            </a:r>
            <a:r>
              <a:rPr lang="en-US" dirty="0">
                <a:latin typeface="Montserrat" pitchFamily="2" charset="0"/>
              </a:rPr>
              <a:t> </a:t>
            </a:r>
            <a:r>
              <a:rPr lang="en-US" dirty="0" err="1">
                <a:latin typeface="Montserrat" pitchFamily="2" charset="0"/>
              </a:rPr>
              <a:t>Teknologi</a:t>
            </a:r>
            <a:r>
              <a:rPr lang="en-US" dirty="0">
                <a:latin typeface="Montserrat" pitchFamily="2" charset="0"/>
              </a:rPr>
              <a:t> Pendidikan 2021 </a:t>
            </a:r>
          </a:p>
          <a:p>
            <a:endParaRPr lang="en-US" dirty="0">
              <a:latin typeface="Montserrat" pitchFamily="2" charset="0"/>
            </a:endParaRPr>
          </a:p>
          <a:p>
            <a:r>
              <a:rPr lang="en-US" dirty="0">
                <a:latin typeface="Montserrat" pitchFamily="2" charset="0"/>
              </a:rPr>
              <a:t>Universitas Negeri Yogyakarta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50A03-A8E6-6BD8-805E-C426CC011F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7" t="2300" r="3467" b="-319"/>
          <a:stretch/>
        </p:blipFill>
        <p:spPr>
          <a:xfrm>
            <a:off x="839356" y="1301722"/>
            <a:ext cx="2326592" cy="2280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B508976D-4738-C0A8-A810-47069A5EC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34" y="3276213"/>
            <a:ext cx="425413" cy="4254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8DD478-21B6-EB8A-7888-CD1B2925C154}"/>
              </a:ext>
            </a:extLst>
          </p:cNvPr>
          <p:cNvSpPr txBox="1"/>
          <p:nvPr/>
        </p:nvSpPr>
        <p:spPr>
          <a:xfrm>
            <a:off x="6266762" y="3332295"/>
            <a:ext cx="17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 Irawan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106D9F-FA11-61B4-D863-03C5D38DF46C}"/>
              </a:ext>
            </a:extLst>
          </p:cNvPr>
          <p:cNvSpPr txBox="1"/>
          <p:nvPr/>
        </p:nvSpPr>
        <p:spPr>
          <a:xfrm>
            <a:off x="4721366" y="3825663"/>
            <a:ext cx="24989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Montserrat Light" pitchFamily="2" charset="0"/>
              </a:rPr>
              <a:t>Made by love, </a:t>
            </a:r>
            <a:r>
              <a:rPr lang="en-US" sz="1050" dirty="0" err="1">
                <a:latin typeface="Montserrat Light" pitchFamily="2" charset="0"/>
              </a:rPr>
              <a:t>est</a:t>
            </a:r>
            <a:r>
              <a:rPr lang="en-US" sz="1050" dirty="0">
                <a:latin typeface="Montserrat Light" pitchFamily="2" charset="0"/>
              </a:rPr>
              <a:t> 2022</a:t>
            </a:r>
            <a:endParaRPr lang="en-ID" sz="1050" dirty="0">
              <a:latin typeface="Montserrat Light" pitchFamily="2" charset="0"/>
            </a:endParaRPr>
          </a:p>
        </p:txBody>
      </p:sp>
      <p:pic>
        <p:nvPicPr>
          <p:cNvPr id="6" name="Picture 5">
            <a:hlinkClick r:id="rId8">
              <a:snd r:embed="rId7" name="click.wav"/>
            </a:hlinkClick>
            <a:extLst>
              <a:ext uri="{FF2B5EF4-FFF2-40B4-BE49-F238E27FC236}">
                <a16:creationId xmlns:a16="http://schemas.microsoft.com/office/drawing/2014/main" id="{FB96283E-3F3E-8419-42AA-A347A8D9DE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54" y="3236975"/>
            <a:ext cx="1712068" cy="548555"/>
          </a:xfrm>
          <a:prstGeom prst="rect">
            <a:avLst/>
          </a:prstGeom>
        </p:spPr>
      </p:pic>
      <p:pic>
        <p:nvPicPr>
          <p:cNvPr id="20" name="Picture 19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1D23DDD5-7460-3683-E15A-47C388CE8A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22" name="Picture 21">
            <a:hlinkClick r:id="rId11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DABA0B3-8AD0-815D-7897-2E6B5BA287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410" y="4218933"/>
            <a:ext cx="1388130" cy="4348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31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1143000" y="791969"/>
            <a:ext cx="7029450" cy="778795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ID" sz="1800" noProof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 ini merupakan bukti bahwa manusia ikut berperan dalam persebaran flora fauna di permukaan bumi, yaitu ....</a:t>
            </a:r>
            <a:endParaRPr lang="en-ID" sz="1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384300" y="2086508"/>
            <a:ext cx="252730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1">
                <a:solidFill>
                  <a:srgbClr val="20212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Di Indonesia terdapat hutan tropis</a:t>
            </a:r>
            <a:endParaRPr lang="en-US" sz="1600" b="1" noProof="1">
              <a:effectLst/>
              <a:latin typeface="Calibri Light" panose="020F0302020204030204" pitchFamily="34" charset="0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5016500" y="2102453"/>
            <a:ext cx="252730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Tanaman Karet tumbuh di Indonesia</a:t>
            </a:r>
            <a:endParaRPr lang="en-US" sz="1600" b="1" noProof="1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7" action="ppaction://hlinksldjump">
              <a:snd r:embed="rId8" name="applause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384300" y="3296364"/>
            <a:ext cx="252730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Mangrove banyak terdapat di pantai timur </a:t>
            </a:r>
            <a:r>
              <a:rPr lang="en-US" sz="1600" b="1" noProof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sumatra</a:t>
            </a:r>
            <a:endParaRPr lang="en-US" sz="1600" b="1" noProof="1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5016500" y="3296364"/>
            <a:ext cx="252730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Pohon kelapa tumbuh di pantai Indonesia</a:t>
            </a:r>
            <a:endParaRPr lang="en-US" sz="1600" b="1" noProof="1"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B99793F-E963-208B-6A74-77FD2EA705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372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1CF33345-5890-9DF0-CF79-79C8ADAD2D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31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48965A31-2EFF-24C7-9547-7B0A58B03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611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1143000" y="1029810"/>
            <a:ext cx="7029450" cy="426358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Fauna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babi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rusa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kita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jumpai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....</a:t>
            </a:r>
            <a:endParaRPr lang="en-ID" sz="1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384300" y="2086508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Sulawesi</a:t>
            </a:r>
          </a:p>
        </p:txBody>
      </p:sp>
      <p:sp>
        <p:nvSpPr>
          <p:cNvPr id="11" name="TextBox 10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5016500" y="2102453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Jawa </a:t>
            </a:r>
            <a:endParaRPr lang="en-US" b="1" noProof="1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384300" y="3296364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Sumatera</a:t>
            </a:r>
            <a:endParaRPr lang="en-US" b="1" noProof="1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5016500" y="3296364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Papua</a:t>
            </a:r>
            <a:endParaRPr lang="en-US" b="1" noProof="1"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18B54E07-4B01-B528-8676-DD71F872A8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315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5ADCC2BE-E509-1B71-890E-95F425430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1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18DAA40B-8C78-E7CB-4727-725A62445B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59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1143000" y="791969"/>
            <a:ext cx="7029450" cy="778795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Kawasan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alam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keadaan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alamnya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mempunyai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kekhasan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tumbuhan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satwa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ekosistem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tertentu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dilindungi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disebut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.....</a:t>
            </a:r>
            <a:endParaRPr lang="en-ID" sz="1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384300" y="2086508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Taman wisata alam</a:t>
            </a:r>
          </a:p>
        </p:txBody>
      </p:sp>
      <p:sp>
        <p:nvSpPr>
          <p:cNvPr id="11" name="TextBox 10">
            <a:hlinkClick r:id="rId7" action="ppaction://hlinksldjump">
              <a:snd r:embed="rId8" name="applause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5016500" y="2102453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C</a:t>
            </a:r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agar alam</a:t>
            </a:r>
          </a:p>
        </p:txBody>
      </p:sp>
      <p:sp>
        <p:nvSpPr>
          <p:cNvPr id="12" name="TextBox 11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384300" y="3296364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T</a:t>
            </a:r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aman hutan raya</a:t>
            </a:r>
          </a:p>
        </p:txBody>
      </p:sp>
      <p:sp>
        <p:nvSpPr>
          <p:cNvPr id="13" name="TextBox 12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5016500" y="3296364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S</a:t>
            </a:r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uaka marga satwa</a:t>
            </a:r>
          </a:p>
        </p:txBody>
      </p:sp>
      <p:pic>
        <p:nvPicPr>
          <p:cNvPr id="6" name="Picture 5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D2573D2-5510-5C0E-CD59-1A3ABA53D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497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07EF7EF5-E8B5-67EE-4D33-A74DDB309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575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884C42A2-9B20-19A1-7FF1-0E9F02AB2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99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1143000" y="1029810"/>
            <a:ext cx="7029450" cy="426358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Hutan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savana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Indonesia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dijumpai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....</a:t>
            </a:r>
            <a:endParaRPr lang="en-ID" sz="1800" noProof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384300" y="2086508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NTT</a:t>
            </a:r>
            <a:endParaRPr lang="en-US" b="1" noProof="1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5016500" y="2102453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Bali</a:t>
            </a:r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endParaRPr lang="en-US" b="1" noProof="1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384300" y="3296364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Kalimantan</a:t>
            </a:r>
            <a:endParaRPr lang="en-US" b="1" noProof="1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5016500" y="3296364"/>
            <a:ext cx="2527300" cy="4086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Sumatera</a:t>
            </a:r>
            <a:endParaRPr lang="en-US" b="1" noProof="1"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70E9897-FB1E-B310-8DA1-7A8A240FA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752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3225800" y="57785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 SemiBold" pitchFamily="2" charset="0"/>
              </a:rPr>
              <a:t>REFERENSI</a:t>
            </a:r>
            <a:endParaRPr lang="en-ID" dirty="0"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89BFF-80DE-377F-83D6-40D3F1D5F60D}"/>
              </a:ext>
            </a:extLst>
          </p:cNvPr>
          <p:cNvSpPr txBox="1"/>
          <p:nvPr/>
        </p:nvSpPr>
        <p:spPr>
          <a:xfrm>
            <a:off x="774700" y="1122736"/>
            <a:ext cx="6794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https://milenianews.com/wp-content/uploads/2022/11/WhatsApp-Image-2022-11-07-at-13.50.14.jpg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71F1B-4268-DEFE-F0DD-E49ED4715EEF}"/>
              </a:ext>
            </a:extLst>
          </p:cNvPr>
          <p:cNvSpPr txBox="1"/>
          <p:nvPr/>
        </p:nvSpPr>
        <p:spPr>
          <a:xfrm>
            <a:off x="774700" y="1280245"/>
            <a:ext cx="77787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https://www.freepik.com/free-vector/wildlife-landing-page-template_26293556.htm#query=wildlife%20landing%20page&amp;position=48&amp;from_view=search&amp;track=sph"&gt;Freepik&lt;/a&gt;</a:t>
            </a:r>
            <a:endParaRPr lang="en-ID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9CA1E-C61F-B7B7-6A9E-5029DDFCF0F4}"/>
              </a:ext>
            </a:extLst>
          </p:cNvPr>
          <p:cNvSpPr txBox="1"/>
          <p:nvPr/>
        </p:nvSpPr>
        <p:spPr>
          <a:xfrm>
            <a:off x="774700" y="1471687"/>
            <a:ext cx="7721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https://www.freepik.com/premium-vector/rafflesia-arnoldii-fairy-with-wings-stick-cartoon-mascot-vector_24449387.htm#query=rafflesia%20wings&amp;position=2&amp;from_view=search&amp;track=sph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CA8820-C758-5BD8-6361-561EC7D456BE}"/>
              </a:ext>
            </a:extLst>
          </p:cNvPr>
          <p:cNvSpPr txBox="1"/>
          <p:nvPr/>
        </p:nvSpPr>
        <p:spPr>
          <a:xfrm>
            <a:off x="774700" y="1668673"/>
            <a:ext cx="76708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https://www.freepik.com/premium-vector/pack-different-social-media-usernames_10881976.htm#query=pack%20different%20social%20media%20username&amp;position=1&amp;from_view=search&amp;track=sph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E5273D-0A66-6BB1-7862-51D4B43C03F7}"/>
              </a:ext>
            </a:extLst>
          </p:cNvPr>
          <p:cNvSpPr txBox="1"/>
          <p:nvPr/>
        </p:nvSpPr>
        <p:spPr>
          <a:xfrm>
            <a:off x="774700" y="1873133"/>
            <a:ext cx="72009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https://encrypted-tbn0.gstatic.com/images?q=tbn:ANd9GcTRF0DdwI6lSWL8BWYOmW7NlyGx-qc9htDvVfEsI8DkXOWx-tpgsdBRtCaovV6VAaXGlTw&amp;usqp=CAU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E2A82-7970-2252-F41F-12CE7DD7B300}"/>
              </a:ext>
            </a:extLst>
          </p:cNvPr>
          <p:cNvSpPr txBox="1"/>
          <p:nvPr/>
        </p:nvSpPr>
        <p:spPr>
          <a:xfrm>
            <a:off x="774700" y="2029893"/>
            <a:ext cx="51879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http://dlhk.jogjaprov.go.id/storage/badak%202.jpg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B678C2-E443-11DF-3EBD-A5A9AEFBF58E}"/>
              </a:ext>
            </a:extLst>
          </p:cNvPr>
          <p:cNvSpPr txBox="1"/>
          <p:nvPr/>
        </p:nvSpPr>
        <p:spPr>
          <a:xfrm>
            <a:off x="774700" y="2188924"/>
            <a:ext cx="5029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https://awsimages.detik.net.id/community/media/visual/2021/08/20/orangutan.jpeg?w=700&amp;q=90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23797-EBD2-2597-3AFB-D02F62C0AA8B}"/>
              </a:ext>
            </a:extLst>
          </p:cNvPr>
          <p:cNvSpPr txBox="1"/>
          <p:nvPr/>
        </p:nvSpPr>
        <p:spPr>
          <a:xfrm>
            <a:off x="774700" y="2358008"/>
            <a:ext cx="45847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https://rimbakita.com/wp-content/uploads/2019/08/lutung-jawa.jpg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A63B22-9CA9-01E9-526A-3E9DB32CAD6D}"/>
              </a:ext>
            </a:extLst>
          </p:cNvPr>
          <p:cNvSpPr txBox="1"/>
          <p:nvPr/>
        </p:nvSpPr>
        <p:spPr>
          <a:xfrm>
            <a:off x="774700" y="2499759"/>
            <a:ext cx="5924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https://www.greeners.co/wp-content/uploads/2018/04/Fauna-Kanguru-Pohon-Mantel-Emas-Kanguru-Tanah-Papua-yang-Kritis.jpg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79376-69C2-B132-6CB1-578F2DB599D8}"/>
              </a:ext>
            </a:extLst>
          </p:cNvPr>
          <p:cNvSpPr txBox="1"/>
          <p:nvPr/>
        </p:nvSpPr>
        <p:spPr>
          <a:xfrm>
            <a:off x="763555" y="2812377"/>
            <a:ext cx="65025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https://asset.kompas.com/crops/QFy0EW9dYc3-EqASZQjY57N1Be8=/0x0:940x627/750x500/data/photo/2022/01/25/61efcdee1bf46.jpg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5C33B3-CB0E-AC47-85AB-4B03A2DFBEA3}"/>
              </a:ext>
            </a:extLst>
          </p:cNvPr>
          <p:cNvSpPr txBox="1"/>
          <p:nvPr/>
        </p:nvSpPr>
        <p:spPr>
          <a:xfrm>
            <a:off x="774700" y="2960419"/>
            <a:ext cx="6721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http://asset-a.grid.id/crop/0x0:0x0/x/photo/2019/08/19/4115407691.jpg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CBAC73-5FBD-EB8F-8107-88465996CCFF}"/>
              </a:ext>
            </a:extLst>
          </p:cNvPr>
          <p:cNvSpPr txBox="1"/>
          <p:nvPr/>
        </p:nvSpPr>
        <p:spPr>
          <a:xfrm>
            <a:off x="766731" y="3142299"/>
            <a:ext cx="4978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https://www.rekoforest.org/wp-content/uploads/2022/04/rer-komodo.jpg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91F346-69C3-F091-8962-0D477E8DFFBF}"/>
              </a:ext>
            </a:extLst>
          </p:cNvPr>
          <p:cNvSpPr txBox="1"/>
          <p:nvPr/>
        </p:nvSpPr>
        <p:spPr>
          <a:xfrm>
            <a:off x="766731" y="3308588"/>
            <a:ext cx="60928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https://d1vbn70lmn1nqe.cloudfront.net/prod/wp-content/uploads/2021/06/23165256/AEB1BC50-3AC5-430E-BC80-E5FE475DBBB3.jpeg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A2609-56F6-5FD8-3550-6FFE3A12AF35}"/>
              </a:ext>
            </a:extLst>
          </p:cNvPr>
          <p:cNvSpPr txBox="1"/>
          <p:nvPr/>
        </p:nvSpPr>
        <p:spPr>
          <a:xfrm>
            <a:off x="768350" y="2654870"/>
            <a:ext cx="3403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https://alamendah.files.wordpress.com/2010/04/anoa-dataran-rendah.jpg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00D06-02A5-4928-6568-B7F497CEEC7B}"/>
              </a:ext>
            </a:extLst>
          </p:cNvPr>
          <p:cNvSpPr txBox="1"/>
          <p:nvPr/>
        </p:nvSpPr>
        <p:spPr>
          <a:xfrm>
            <a:off x="774700" y="3472299"/>
            <a:ext cx="39497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https://www.youtube.com/watch?v=a59wchV-hyg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11B96-5708-8847-4BE0-FC92248D0F65}"/>
              </a:ext>
            </a:extLst>
          </p:cNvPr>
          <p:cNvSpPr txBox="1"/>
          <p:nvPr/>
        </p:nvSpPr>
        <p:spPr>
          <a:xfrm>
            <a:off x="774700" y="3632605"/>
            <a:ext cx="68024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https://www.youtube.com/watch?v=3zV3YhiGBfE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6C3A77-BFE3-4674-0E11-2BE656EE08DA}"/>
              </a:ext>
            </a:extLst>
          </p:cNvPr>
          <p:cNvSpPr txBox="1"/>
          <p:nvPr/>
        </p:nvSpPr>
        <p:spPr>
          <a:xfrm>
            <a:off x="763555" y="3784225"/>
            <a:ext cx="64516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700" dirty="0"/>
              <a:t>https://www.freepik.com/free-vector/birthday-cap-with-confetti-serpentine-explosion_4250319.htm#query=confetti&amp;position=10&amp;from_view=search&amp;track=sph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44661-0176-6512-1267-8CD8F8435F19}"/>
              </a:ext>
            </a:extLst>
          </p:cNvPr>
          <p:cNvSpPr txBox="1"/>
          <p:nvPr/>
        </p:nvSpPr>
        <p:spPr>
          <a:xfrm>
            <a:off x="763555" y="3955193"/>
            <a:ext cx="74509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https://www.freepik.com/free-vector/bundle-media-player-icons_5720563.htm#query=sound%20icon&amp;position=23&amp;from_view=search&amp;track=sph"&gt;Image by </a:t>
            </a:r>
            <a:r>
              <a:rPr lang="en-US" sz="700" dirty="0" err="1"/>
              <a:t>gstudioimagen</a:t>
            </a:r>
            <a:r>
              <a:rPr lang="en-US" sz="700" dirty="0"/>
              <a:t>&lt;/a&gt; on </a:t>
            </a:r>
            <a:r>
              <a:rPr lang="en-US" sz="700" dirty="0" err="1"/>
              <a:t>Freepik</a:t>
            </a:r>
            <a:endParaRPr lang="en-ID" sz="700" dirty="0"/>
          </a:p>
        </p:txBody>
      </p:sp>
      <p:pic>
        <p:nvPicPr>
          <p:cNvPr id="8" name="Picture 7">
            <a:hlinkClick r:id="" action="ppaction://hlinkshowjump?jump=firs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3D9B6A1C-981A-6F21-F48C-3D00FC7FD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30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D8C3BFDE-7C52-7393-5AC3-6A97C851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96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A834B814-FEFB-070A-59F8-9265D5E463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8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1143000" y="1029810"/>
            <a:ext cx="7029450" cy="426358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ID" sz="1800" noProof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Persebaran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hutan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Indonesia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berurutan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barat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timur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....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384300" y="2085940"/>
            <a:ext cx="269240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S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abana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tropic -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hutan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musim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-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hutan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hujan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tropik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hlinkClick r:id="rId7" action="ppaction://hlinksldjump">
              <a:snd r:embed="rId8" name="applause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5016500" y="2102453"/>
            <a:ext cx="269240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H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utan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hujan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tropic -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hutan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musim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-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sabana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tropik</a:t>
            </a:r>
            <a:r>
              <a:rPr lang="en-US" sz="1600" b="1" noProof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384299" y="3296364"/>
            <a:ext cx="2743201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H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utan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hujan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tropic -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sabana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tropic -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hujan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musim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5016500" y="3296364"/>
            <a:ext cx="269875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H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utan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musim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-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hutan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hujan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tropic -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sabana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tropik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3912269-2BC4-6F84-B203-6E3F6F1D6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244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64352377-5E3F-D055-365B-215CEEDC3F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459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4865FF09-4BFB-2DB9-DF9B-3131BC32B0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81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876300" y="899733"/>
            <a:ext cx="7391400" cy="778795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Aktivitas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penduduk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daerah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mangrove yang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relevan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ID" dirty="0">
                <a:solidFill>
                  <a:srgbClr val="2021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lingkungannya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bidang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...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384300" y="2085940"/>
            <a:ext cx="269240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Wisata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Laut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5016500" y="2102453"/>
            <a:ext cx="269240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Perkebunan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Palawija</a:t>
            </a:r>
            <a:endParaRPr lang="en-US" sz="1600" b="1" noProof="1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384299" y="3296364"/>
            <a:ext cx="2743201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Peternakan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Hewan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Besar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5016500" y="3296364"/>
            <a:ext cx="269875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Perladang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Berpindah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ECF616F3-94D2-2DDC-5C2E-D9A82EE868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20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2AB25102-6533-D44A-89AE-0713A3A32E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07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1DFC9EC8-7948-70AB-1EAB-3C5DEACB91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81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876300" y="899733"/>
            <a:ext cx="7391400" cy="778795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Aktivitas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banyak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dipengaruhi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adanya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persebaran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flora dan fauna di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wilayah, di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antaranya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....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384300" y="2085940"/>
            <a:ext cx="269240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M</a:t>
            </a:r>
            <a:r>
              <a:rPr lang="en-ID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asyarakat </a:t>
            </a:r>
            <a:r>
              <a:rPr lang="en-ID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pantai</a:t>
            </a:r>
            <a:r>
              <a:rPr lang="en-ID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bermata</a:t>
            </a:r>
            <a:r>
              <a:rPr lang="en-ID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pencaharian</a:t>
            </a:r>
            <a:r>
              <a:rPr lang="en-ID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sebagai</a:t>
            </a:r>
            <a:r>
              <a:rPr lang="en-ID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ID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petani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5016500" y="2102453"/>
            <a:ext cx="269240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M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asyarakat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Plered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Jawa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Barat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meniadi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pengrajin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tanah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liat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301749" y="3296364"/>
            <a:ext cx="2857501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M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asyarakat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Cibaduyut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Bandung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menjadi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pengrajin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kulit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7" action="ppaction://hlinksldjump">
              <a:snd r:embed="rId8" name="applause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5016500" y="3296364"/>
            <a:ext cx="2698750" cy="6469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P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enduduk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Nusa Tenggara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sebagai</a:t>
            </a:r>
            <a:r>
              <a:rPr lang="en-US" sz="1600" b="1" dirty="0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202124"/>
                </a:solidFill>
                <a:effectLst/>
                <a:latin typeface="+mj-lt"/>
                <a:ea typeface="Times New Roman" panose="02020603050405020304" pitchFamily="18" charset="0"/>
              </a:rPr>
              <a:t>peternak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0897B30-FB90-556F-2100-A27CD1C7D5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50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E2337261-917A-C26C-1DF2-05A3D777A1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416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03E6E-8801-F2CC-BDE6-276BB0A20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3" y="1590028"/>
            <a:ext cx="2006537" cy="19634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E46DA3-630E-6EE6-4927-BB407DB5D27B}"/>
              </a:ext>
            </a:extLst>
          </p:cNvPr>
          <p:cNvSpPr txBox="1"/>
          <p:nvPr/>
        </p:nvSpPr>
        <p:spPr>
          <a:xfrm flipH="1">
            <a:off x="3276600" y="841772"/>
            <a:ext cx="4114800" cy="2856428"/>
          </a:xfrm>
          <a:prstGeom prst="flowChartMagneticTape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Halo </a:t>
            </a:r>
            <a:r>
              <a:rPr lang="en-US" dirty="0" err="1">
                <a:latin typeface="Kristen ITC" panose="03050502040202030202" pitchFamily="66" charset="0"/>
              </a:rPr>
              <a:t>semuanya</a:t>
            </a:r>
            <a:r>
              <a:rPr lang="en-US" dirty="0">
                <a:latin typeface="Kristen ITC" panose="03050502040202030202" pitchFamily="66" charset="0"/>
              </a:rPr>
              <a:t> !</a:t>
            </a:r>
          </a:p>
          <a:p>
            <a:pPr algn="ctr"/>
            <a:endParaRPr lang="en-US" dirty="0">
              <a:latin typeface="Kristen ITC" panose="03050502040202030202" pitchFamily="66" charset="0"/>
            </a:endParaRPr>
          </a:p>
          <a:p>
            <a:pPr algn="ctr"/>
            <a:r>
              <a:rPr lang="en-US" dirty="0" err="1">
                <a:latin typeface="Kristen ITC" panose="03050502040202030202" pitchFamily="66" charset="0"/>
              </a:rPr>
              <a:t>Perkenalkan</a:t>
            </a:r>
            <a:r>
              <a:rPr lang="en-US" dirty="0">
                <a:latin typeface="Kristen ITC" panose="03050502040202030202" pitchFamily="66" charset="0"/>
              </a:rPr>
              <a:t> </a:t>
            </a:r>
            <a:r>
              <a:rPr lang="en-US" dirty="0" err="1">
                <a:latin typeface="Kristen ITC" panose="03050502040202030202" pitchFamily="66" charset="0"/>
              </a:rPr>
              <a:t>aku</a:t>
            </a:r>
            <a:r>
              <a:rPr lang="en-US" dirty="0">
                <a:latin typeface="Kristen ITC" panose="03050502040202030202" pitchFamily="66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Kristen ITC" panose="03050502040202030202" pitchFamily="66" charset="0"/>
              </a:rPr>
              <a:t>“RAKSA”</a:t>
            </a:r>
          </a:p>
          <a:p>
            <a:pPr algn="ctr"/>
            <a:endParaRPr lang="en-US" dirty="0">
              <a:solidFill>
                <a:srgbClr val="C00000"/>
              </a:solidFill>
              <a:latin typeface="Kristen ITC" panose="03050502040202030202" pitchFamily="66" charset="0"/>
            </a:endParaRPr>
          </a:p>
          <a:p>
            <a:pPr algn="ctr"/>
            <a:r>
              <a:rPr lang="en-US" dirty="0">
                <a:latin typeface="Kristen ITC" panose="03050502040202030202" pitchFamily="66" charset="0"/>
              </a:rPr>
              <a:t> </a:t>
            </a:r>
            <a:r>
              <a:rPr lang="en-US" dirty="0" err="1">
                <a:latin typeface="Kristen ITC" panose="03050502040202030202" pitchFamily="66" charset="0"/>
              </a:rPr>
              <a:t>Teman</a:t>
            </a:r>
            <a:r>
              <a:rPr lang="en-US" dirty="0">
                <a:latin typeface="Kristen ITC" panose="03050502040202030202" pitchFamily="66" charset="0"/>
              </a:rPr>
              <a:t> kalian </a:t>
            </a:r>
            <a:r>
              <a:rPr lang="en-US" dirty="0" err="1">
                <a:latin typeface="Kristen ITC" panose="03050502040202030202" pitchFamily="66" charset="0"/>
              </a:rPr>
              <a:t>semua</a:t>
            </a:r>
            <a:r>
              <a:rPr lang="en-US" dirty="0">
                <a:latin typeface="Kristen ITC" panose="03050502040202030202" pitchFamily="66" charset="0"/>
              </a:rPr>
              <a:t>!</a:t>
            </a:r>
            <a:endParaRPr lang="en-US" dirty="0">
              <a:solidFill>
                <a:srgbClr val="C00000"/>
              </a:solidFill>
              <a:latin typeface="Kristen ITC" panose="03050502040202030202" pitchFamily="66" charset="0"/>
            </a:endParaRPr>
          </a:p>
          <a:p>
            <a:endParaRPr lang="en-ID" dirty="0"/>
          </a:p>
        </p:txBody>
      </p:sp>
      <p:pic>
        <p:nvPicPr>
          <p:cNvPr id="18" name="Picture 17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FFA5492C-ED4A-0F97-7747-77EB57279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688" y="3390900"/>
            <a:ext cx="1435126" cy="448925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CAA53A05-4E96-D36D-980D-3FC382F00A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787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C058F223-B337-25ED-DFDB-95C8F020E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38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1143000" y="1029810"/>
            <a:ext cx="7029450" cy="426358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tergolong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kelompok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hewan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peralihan</a:t>
            </a:r>
            <a:r>
              <a:rPr lang="en-ID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 Indonesia </a:t>
            </a:r>
            <a:r>
              <a:rPr lang="en-ID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ID" dirty="0">
                <a:solidFill>
                  <a:srgbClr val="2021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…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384300" y="2085940"/>
            <a:ext cx="269240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Badak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, Maleo dan Komodo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hlinkClick r:id="rId7" action="ppaction://hlinksldjump">
              <a:snd r:embed="rId8" name="applause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5016500" y="2102453"/>
            <a:ext cx="269240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Maleo, Komodo, dan Babi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rusa</a:t>
            </a:r>
            <a:endParaRPr lang="en-US" sz="1600" b="1" noProof="1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384299" y="3296364"/>
            <a:ext cx="2743201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Babi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rusa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gajah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, dan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badak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5016500" y="3296364"/>
            <a:ext cx="269875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Gajah,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Kangguru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 dan Maleo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4729AA92-8E67-B1B0-5D2C-DD5ED5FB0C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201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1FFFA76F-C050-5924-A5D0-75B13A409F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524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FD4D9F72-34C6-BE93-5591-9FCF7A4E05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58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1143000" y="1029810"/>
            <a:ext cx="7029450" cy="778795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Unsur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fisiografis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mempengaruhi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persebaran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flora dan fauna di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bumi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terdiri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...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384300" y="2085940"/>
            <a:ext cx="269240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Relief dan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Hewan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5016500" y="2102453"/>
            <a:ext cx="269240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Hutan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 dan Tanah</a:t>
            </a:r>
            <a:endParaRPr lang="en-US" sz="1600" b="1" noProof="1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384299" y="3296364"/>
            <a:ext cx="2743201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Hewan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 dan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Manusia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5016500" y="3296364"/>
            <a:ext cx="269875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Manusia</a:t>
            </a:r>
            <a:r>
              <a:rPr lang="en-US" sz="1600" b="1" dirty="0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 dan </a:t>
            </a:r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Hutan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12DEE3D6-FF92-640D-D9DF-442195CDB3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86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9" name="click.wav"/>
            </a:hlinkClick>
            <a:extLst>
              <a:ext uri="{FF2B5EF4-FFF2-40B4-BE49-F238E27FC236}">
                <a16:creationId xmlns:a16="http://schemas.microsoft.com/office/drawing/2014/main" id="{F18CA51C-8C06-771B-83F4-3EE643A238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744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7E75CFAC-ADDF-14FA-32F9-135049BB05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987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n>
                <a:solidFill>
                  <a:schemeClr val="accent2"/>
                </a:solidFill>
              </a:ln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923BD-FE94-F04B-7258-9C7C8B193BAF}"/>
              </a:ext>
            </a:extLst>
          </p:cNvPr>
          <p:cNvSpPr txBox="1"/>
          <p:nvPr/>
        </p:nvSpPr>
        <p:spPr>
          <a:xfrm>
            <a:off x="1047750" y="2136370"/>
            <a:ext cx="7029450" cy="778795"/>
          </a:xfrm>
          <a:prstGeom prst="roundRect">
            <a:avLst/>
          </a:prstGeom>
          <a:solidFill>
            <a:srgbClr val="FEC828"/>
          </a:solidFill>
          <a:ln>
            <a:solidFill>
              <a:schemeClr val="tx1">
                <a:lumMod val="50000"/>
                <a:lumOff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pPr fontAlgn="base">
              <a:lnSpc>
                <a:spcPct val="115000"/>
              </a:lnSpc>
            </a:pP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 Peta Indonesia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diatas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garis yang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memisahkan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kawasan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Indonesia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bagian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Barat dan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daerah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peralihan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dikenal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garis…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239B399-D97A-3057-23AC-C9F7A80921FE}"/>
              </a:ext>
            </a:extLst>
          </p:cNvPr>
          <p:cNvSpPr txBox="1"/>
          <p:nvPr/>
        </p:nvSpPr>
        <p:spPr>
          <a:xfrm>
            <a:off x="1282698" y="3191827"/>
            <a:ext cx="269240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Wallacea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9BDADB5C-1ACD-1B89-327A-E32ED1DC13CC}"/>
              </a:ext>
            </a:extLst>
          </p:cNvPr>
          <p:cNvSpPr txBox="1"/>
          <p:nvPr/>
        </p:nvSpPr>
        <p:spPr>
          <a:xfrm>
            <a:off x="4918079" y="3191827"/>
            <a:ext cx="269240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Lintang</a:t>
            </a:r>
            <a:endParaRPr lang="en-US" sz="1600" b="1" noProof="1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C17CA809-EBDB-00ED-0B3A-75222A45CDB4}"/>
              </a:ext>
            </a:extLst>
          </p:cNvPr>
          <p:cNvSpPr txBox="1"/>
          <p:nvPr/>
        </p:nvSpPr>
        <p:spPr>
          <a:xfrm>
            <a:off x="1257297" y="3893856"/>
            <a:ext cx="2743201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Khatulistiwa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hlinkClick r:id="rId7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E42E71FC-DC64-06A1-4D29-2551297E6017}"/>
              </a:ext>
            </a:extLst>
          </p:cNvPr>
          <p:cNvSpPr txBox="1"/>
          <p:nvPr/>
        </p:nvSpPr>
        <p:spPr>
          <a:xfrm>
            <a:off x="4911729" y="3893855"/>
            <a:ext cx="2698750" cy="37457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202124"/>
                </a:solidFill>
                <a:latin typeface="+mj-lt"/>
                <a:ea typeface="Times New Roman" panose="02020603050405020304" pitchFamily="18" charset="0"/>
              </a:rPr>
              <a:t>Bujur</a:t>
            </a:r>
            <a:endParaRPr lang="en-ID" sz="1600" b="1" dirty="0">
              <a:solidFill>
                <a:srgbClr val="202124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E15234A-5180-3E4B-6AD8-6EE01FF8C3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431389"/>
            <a:ext cx="2286000" cy="156448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6BE28E19-70E4-F993-78BC-D8559610C9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43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BENAR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868558"/>
            <a:ext cx="1594344" cy="1558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A4578A20-EB46-C21D-7247-AEBD0F7E74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4828" y="3198019"/>
            <a:ext cx="1594344" cy="1454041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9D7A6B3F-4374-6296-FF74-0A7E9A4E95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8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96975" y="2571750"/>
            <a:ext cx="675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JAWABAN KAMU KURANG TEPAT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867773"/>
            <a:ext cx="1594344" cy="156010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640CD898-0F1F-5687-E68B-AE345816A9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28" y="3198019"/>
            <a:ext cx="1594344" cy="1454042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CB1388A1-9B4A-6E4E-1F56-70F7978A6A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54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F03E6E-8801-F2CC-BDE6-276BB0A20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3" y="1590028"/>
            <a:ext cx="2006537" cy="19634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E46DA3-630E-6EE6-4927-BB407DB5D27B}"/>
              </a:ext>
            </a:extLst>
          </p:cNvPr>
          <p:cNvSpPr txBox="1"/>
          <p:nvPr/>
        </p:nvSpPr>
        <p:spPr>
          <a:xfrm flipH="1">
            <a:off x="3276600" y="841772"/>
            <a:ext cx="4114800" cy="2856428"/>
          </a:xfrm>
          <a:prstGeom prst="flowChartMagneticTape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Mari Bersama </a:t>
            </a:r>
            <a:r>
              <a:rPr lang="en-US" dirty="0" err="1">
                <a:latin typeface="Kristen ITC" panose="03050502040202030202" pitchFamily="66" charset="0"/>
              </a:rPr>
              <a:t>kita</a:t>
            </a:r>
            <a:r>
              <a:rPr lang="en-US" dirty="0">
                <a:latin typeface="Kristen ITC" panose="03050502040202030202" pitchFamily="66" charset="0"/>
              </a:rPr>
              <a:t> </a:t>
            </a:r>
            <a:r>
              <a:rPr lang="en-US" dirty="0" err="1">
                <a:latin typeface="Kristen ITC" panose="03050502040202030202" pitchFamily="66" charset="0"/>
              </a:rPr>
              <a:t>belajar</a:t>
            </a:r>
            <a:r>
              <a:rPr lang="en-US" dirty="0">
                <a:latin typeface="Kristen ITC" panose="03050502040202030202" pitchFamily="66" charset="0"/>
              </a:rPr>
              <a:t> </a:t>
            </a:r>
            <a:r>
              <a:rPr lang="en-US" dirty="0" err="1">
                <a:latin typeface="Kristen ITC" panose="03050502040202030202" pitchFamily="66" charset="0"/>
              </a:rPr>
              <a:t>tentang</a:t>
            </a:r>
            <a:r>
              <a:rPr lang="en-US" dirty="0">
                <a:latin typeface="Kristen ITC" panose="03050502040202030202" pitchFamily="66" charset="0"/>
              </a:rPr>
              <a:t> </a:t>
            </a:r>
          </a:p>
          <a:p>
            <a:pPr algn="ctr"/>
            <a:endParaRPr lang="en-US" dirty="0">
              <a:solidFill>
                <a:srgbClr val="C00000"/>
              </a:solidFill>
              <a:latin typeface="Kristen ITC" panose="03050502040202030202" pitchFamily="66" charset="0"/>
            </a:endParaRPr>
          </a:p>
          <a:p>
            <a:pPr algn="ctr"/>
            <a:r>
              <a:rPr lang="en-US" dirty="0">
                <a:solidFill>
                  <a:srgbClr val="C00000"/>
                </a:solidFill>
                <a:latin typeface="Kristen ITC" panose="03050502040202030202" pitchFamily="66" charset="0"/>
              </a:rPr>
              <a:t>“</a:t>
            </a:r>
            <a:r>
              <a:rPr lang="en-US" dirty="0" err="1">
                <a:solidFill>
                  <a:srgbClr val="C00000"/>
                </a:solidFill>
                <a:latin typeface="Kristen ITC" panose="03050502040202030202" pitchFamily="66" charset="0"/>
              </a:rPr>
              <a:t>Persebaran</a:t>
            </a:r>
            <a:r>
              <a:rPr lang="en-US" dirty="0">
                <a:solidFill>
                  <a:srgbClr val="C00000"/>
                </a:solidFill>
                <a:latin typeface="Kristen ITC" panose="03050502040202030202" pitchFamily="66" charset="0"/>
              </a:rPr>
              <a:t> Flora dan Fauna di Indonesia”</a:t>
            </a:r>
          </a:p>
          <a:p>
            <a:pPr algn="ctr"/>
            <a:endParaRPr lang="en-US" dirty="0">
              <a:solidFill>
                <a:srgbClr val="C00000"/>
              </a:solidFill>
              <a:latin typeface="Kristen ITC" panose="03050502040202030202" pitchFamily="66" charset="0"/>
            </a:endParaRPr>
          </a:p>
          <a:p>
            <a:endParaRPr lang="en-ID" dirty="0"/>
          </a:p>
        </p:txBody>
      </p:sp>
      <p:pic>
        <p:nvPicPr>
          <p:cNvPr id="18" name="Picture 17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FFA5492C-ED4A-0F97-7747-77EB57279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214" y="3416300"/>
            <a:ext cx="1438650" cy="450028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BCFD2CBD-B833-E99B-793E-4BFCA3182F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676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144-59ED-BF8C-34FF-865CEE8830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D56F-EDE8-A0C6-E19B-1D402AB34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1998A978-5CD5-7CF6-435C-7C2101972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E624F1-9624-0776-B2A0-C9897543EC70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1E3ED-1E98-FBEA-45CD-1F82940ADA18}"/>
              </a:ext>
            </a:extLst>
          </p:cNvPr>
          <p:cNvSpPr txBox="1"/>
          <p:nvPr/>
        </p:nvSpPr>
        <p:spPr>
          <a:xfrm>
            <a:off x="1143000" y="1267130"/>
            <a:ext cx="6750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FEC828"/>
                </a:solidFill>
                <a:latin typeface="Impact" panose="020B0806030902050204" pitchFamily="34" charset="0"/>
              </a:rPr>
              <a:t>SELAMAT KAMU SUDAH MENYELESAIKAN SEMUANYA DENGAN BENAR !</a:t>
            </a:r>
            <a:endParaRPr lang="en-ID" sz="3600" i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FEC828"/>
              </a:solidFill>
              <a:latin typeface="Impact" panose="020B080603090205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C0865-948C-6AE2-7643-CF79D19DBD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733" y="495299"/>
            <a:ext cx="1270357" cy="1241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B193A2-8D62-07FE-8609-2DC2A95F7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3" y="3081495"/>
            <a:ext cx="1657597" cy="16575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113F1B-E2E0-A05D-C469-FB7BE9014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753" y="3060683"/>
            <a:ext cx="1657597" cy="1657597"/>
          </a:xfrm>
          <a:prstGeom prst="rect">
            <a:avLst/>
          </a:prstGeom>
        </p:spPr>
      </p:pic>
      <p:pic>
        <p:nvPicPr>
          <p:cNvPr id="10" name="Picture 9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F77B7340-9DFF-17B4-BDCD-068420DA5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26" y="3297038"/>
            <a:ext cx="2695428" cy="8431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532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3225800" y="57785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PENGERTIAN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AF9D1-DA98-5117-8B6E-9A372E190572}"/>
              </a:ext>
            </a:extLst>
          </p:cNvPr>
          <p:cNvSpPr txBox="1"/>
          <p:nvPr/>
        </p:nvSpPr>
        <p:spPr>
          <a:xfrm>
            <a:off x="1203325" y="1067038"/>
            <a:ext cx="6718300" cy="12939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Sederhananya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, Flora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adalah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tanaman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dan fauna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adalah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hewan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.</a:t>
            </a:r>
          </a:p>
          <a:p>
            <a:pPr algn="ctr"/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Sementara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pengertian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flora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secara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umum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adalah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segala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jenis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tumbuhan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serta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tanaman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yang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ada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di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muka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bumi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dan Fauna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adalah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segala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jenis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hewan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yang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hidup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di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muka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bumi</a:t>
            </a:r>
            <a:r>
              <a:rPr lang="en-US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.</a:t>
            </a:r>
            <a:endParaRPr lang="en-ID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EDAC6-21CB-769C-AB00-F4FB5BEC2AA5}"/>
              </a:ext>
            </a:extLst>
          </p:cNvPr>
          <p:cNvSpPr txBox="1"/>
          <p:nvPr/>
        </p:nvSpPr>
        <p:spPr>
          <a:xfrm>
            <a:off x="1901825" y="2752328"/>
            <a:ext cx="5086350" cy="5788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Beberapa</a:t>
            </a:r>
            <a:r>
              <a:rPr lang="en-ID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faktor</a:t>
            </a:r>
            <a:r>
              <a:rPr lang="en-ID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yang </a:t>
            </a:r>
            <a:r>
              <a:rPr lang="en-ID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mempengaruhi</a:t>
            </a:r>
            <a:r>
              <a:rPr lang="en-ID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keberadan</a:t>
            </a:r>
            <a:r>
              <a:rPr lang="en-ID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flora dan fauna di </a:t>
            </a:r>
            <a:r>
              <a:rPr lang="en-ID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muka</a:t>
            </a:r>
            <a:r>
              <a:rPr lang="en-ID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bumi</a:t>
            </a:r>
            <a:r>
              <a:rPr lang="en-ID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diantaranya</a:t>
            </a:r>
            <a:r>
              <a:rPr lang="en-ID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ID" sz="14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ialah</a:t>
            </a:r>
            <a:r>
              <a:rPr lang="en-ID" sz="14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:</a:t>
            </a:r>
            <a:endParaRPr lang="en-ID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DB95E-FDE9-042B-24CB-699EFF4CBC26}"/>
              </a:ext>
            </a:extLst>
          </p:cNvPr>
          <p:cNvSpPr txBox="1"/>
          <p:nvPr/>
        </p:nvSpPr>
        <p:spPr>
          <a:xfrm>
            <a:off x="2359025" y="3739037"/>
            <a:ext cx="8509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IKLIM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A91999-F5D0-BCFE-7642-005CE153F951}"/>
              </a:ext>
            </a:extLst>
          </p:cNvPr>
          <p:cNvSpPr txBox="1"/>
          <p:nvPr/>
        </p:nvSpPr>
        <p:spPr>
          <a:xfrm>
            <a:off x="3613150" y="3739037"/>
            <a:ext cx="1117600" cy="4086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TANAH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DC144-5811-2D28-1FEF-39706ED2DCD0}"/>
              </a:ext>
            </a:extLst>
          </p:cNvPr>
          <p:cNvSpPr txBox="1"/>
          <p:nvPr/>
        </p:nvSpPr>
        <p:spPr>
          <a:xfrm>
            <a:off x="5064125" y="3756062"/>
            <a:ext cx="1924050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Fredoka One" panose="02000000000000000000" pitchFamily="2" charset="0"/>
              </a:rPr>
              <a:t>MAKHLUK HIDUP</a:t>
            </a:r>
            <a:endParaRPr lang="en-ID" sz="1600" dirty="0">
              <a:latin typeface="Fredoka One" panose="02000000000000000000" pitchFamily="2" charset="0"/>
            </a:endParaRPr>
          </a:p>
        </p:txBody>
      </p:sp>
      <p:pic>
        <p:nvPicPr>
          <p:cNvPr id="15" name="Picture 14">
            <a:hlinkClick r:id="" action="ppaction://hlinkshowjump?jump=firstslide">
              <a:snd r:embed="rId5" name="click.wav"/>
            </a:hlinkClick>
            <a:extLst>
              <a:ext uri="{FF2B5EF4-FFF2-40B4-BE49-F238E27FC236}">
                <a16:creationId xmlns:a16="http://schemas.microsoft.com/office/drawing/2014/main" id="{E6304CAF-8112-276D-7B4B-59846978C7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6" name="Picture 15" descr="Text, logo&#10;&#10;Description automatically generated">
            <a:hlinkClick r:id="rId7" action="ppaction://hlinksldjump">
              <a:snd r:embed="rId5" name="click.wav"/>
            </a:hlinkClick>
            <a:extLst>
              <a:ext uri="{FF2B5EF4-FFF2-40B4-BE49-F238E27FC236}">
                <a16:creationId xmlns:a16="http://schemas.microsoft.com/office/drawing/2014/main" id="{8C92B251-2EEF-D24E-309F-4C8EAE05E3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566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2819274" y="638302"/>
            <a:ext cx="315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GARIS WALLACE - WEBER 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4CA61-51DD-C7CC-1266-BC24704730F1}"/>
              </a:ext>
            </a:extLst>
          </p:cNvPr>
          <p:cNvSpPr txBox="1"/>
          <p:nvPr/>
        </p:nvSpPr>
        <p:spPr>
          <a:xfrm>
            <a:off x="679450" y="1098550"/>
            <a:ext cx="768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Garis Wallace </a:t>
            </a:r>
            <a:r>
              <a:rPr lang="en-US" sz="16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adalah</a:t>
            </a:r>
            <a:r>
              <a:rPr lang="en-US" sz="16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sebuah</a:t>
            </a:r>
            <a:r>
              <a:rPr lang="en-US" sz="16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garis </a:t>
            </a:r>
            <a:r>
              <a:rPr lang="en-US" sz="16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hipotetis</a:t>
            </a:r>
            <a:r>
              <a:rPr lang="en-US" sz="16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yang </a:t>
            </a:r>
            <a:r>
              <a:rPr lang="en-US" sz="1600" dirty="0" err="1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memisahkan</a:t>
            </a:r>
            <a:r>
              <a:rPr lang="en-US" sz="16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  <a:r>
              <a:rPr lang="en-US" sz="1600" dirty="0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wilayah </a:t>
            </a:r>
            <a:r>
              <a:rPr lang="en-US" sz="1600" dirty="0" err="1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geografi</a:t>
            </a:r>
            <a:r>
              <a:rPr lang="en-US" sz="1600" dirty="0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hewan</a:t>
            </a:r>
            <a:r>
              <a:rPr lang="en-US" sz="16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</a:t>
            </a:r>
            <a:r>
              <a:rPr lang="en-US" sz="1600" dirty="0"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Asia</a:t>
            </a:r>
            <a:r>
              <a:rPr lang="en-US" sz="1600" dirty="0">
                <a:effectLst/>
                <a:latin typeface="Poppins" panose="00000500000000000000" pitchFamily="2" charset="0"/>
                <a:ea typeface="Times New Roman" panose="02020603050405020304" pitchFamily="18" charset="0"/>
                <a:cs typeface="Poppins" panose="00000500000000000000" pitchFamily="2" charset="0"/>
              </a:rPr>
              <a:t> dan Australia.</a:t>
            </a:r>
            <a:endParaRPr lang="en-ID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6DFDF106-9F46-0084-B62B-487036130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55" y="1789965"/>
            <a:ext cx="6161090" cy="26730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>
            <a:hlinkClick r:id="rId6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CB9BC05C-0A9A-A732-A721-81FA51E1C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44" y="253077"/>
            <a:ext cx="1400855" cy="438204"/>
          </a:xfrm>
          <a:prstGeom prst="rect">
            <a:avLst/>
          </a:prstGeom>
        </p:spPr>
      </p:pic>
      <p:pic>
        <p:nvPicPr>
          <p:cNvPr id="16" name="Picture 15" descr="Text, logo&#10;&#10;Description automatically generated">
            <a:hlinkClick r:id="rId9" action="ppaction://hlinksldjump">
              <a:snd r:embed="rId7" name="click.wav"/>
            </a:hlinkClick>
            <a:extLst>
              <a:ext uri="{FF2B5EF4-FFF2-40B4-BE49-F238E27FC236}">
                <a16:creationId xmlns:a16="http://schemas.microsoft.com/office/drawing/2014/main" id="{1B70F505-85A2-54F2-A02F-1E5701637F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  <p:pic>
        <p:nvPicPr>
          <p:cNvPr id="8" name="Picture 7">
            <a:hlinkClick r:id="" action="ppaction://hlinkshowjump?jump=firstslide">
              <a:snd r:embed="rId7" name="click.wav"/>
            </a:hlinkClick>
            <a:extLst>
              <a:ext uri="{FF2B5EF4-FFF2-40B4-BE49-F238E27FC236}">
                <a16:creationId xmlns:a16="http://schemas.microsoft.com/office/drawing/2014/main" id="{54943948-4B30-4242-F441-E166344103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287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2819274" y="638302"/>
            <a:ext cx="315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PERSEBARAN FLORA </a:t>
            </a:r>
            <a:endParaRPr lang="en-ID" dirty="0">
              <a:latin typeface="Fredoka One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4BD7F-6F87-82E3-F9EF-3A6519E92345}"/>
              </a:ext>
            </a:extLst>
          </p:cNvPr>
          <p:cNvSpPr txBox="1"/>
          <p:nvPr/>
        </p:nvSpPr>
        <p:spPr>
          <a:xfrm>
            <a:off x="650875" y="1250015"/>
            <a:ext cx="7842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Pembagian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kawasan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flora di Indonesia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dibedakan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menjadi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Paparan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Sunda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Paparan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Sahul, dan </a:t>
            </a:r>
            <a:r>
              <a:rPr lang="en-ID" sz="1600" b="0" i="0" dirty="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peralihan</a:t>
            </a:r>
            <a:r>
              <a:rPr lang="en-ID" sz="1600" b="0" i="0" dirty="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ID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 descr="Text&#10;&#10;Description automatically generated">
            <a:hlinkClick r:id="rId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21A3607D-D5E5-491F-C1EF-9989A1934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43" y="2599482"/>
            <a:ext cx="1582268" cy="49495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hlinkClick r:id="rId8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F2347523-9C15-F450-6C36-FC1037CE46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600" y="2604127"/>
            <a:ext cx="1673257" cy="523415"/>
          </a:xfrm>
          <a:prstGeom prst="rect">
            <a:avLst/>
          </a:prstGeom>
        </p:spPr>
      </p:pic>
      <p:pic>
        <p:nvPicPr>
          <p:cNvPr id="16" name="Picture 15" descr="A blue sign with white text&#10;&#10;Description automatically generated with medium confidence">
            <a:hlinkClick r:id="rId10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BC16C313-D39F-BBC0-D5AD-F0B9275FE9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50" y="2613145"/>
            <a:ext cx="1673257" cy="523415"/>
          </a:xfrm>
          <a:prstGeom prst="rect">
            <a:avLst/>
          </a:prstGeom>
        </p:spPr>
      </p:pic>
      <p:pic>
        <p:nvPicPr>
          <p:cNvPr id="11" name="Picture 10">
            <a:hlinkClick r:id="" action="ppaction://hlinkshowjump?jump=firstslide">
              <a:snd r:embed="rId6" name="click.wav"/>
            </a:hlinkClick>
            <a:extLst>
              <a:ext uri="{FF2B5EF4-FFF2-40B4-BE49-F238E27FC236}">
                <a16:creationId xmlns:a16="http://schemas.microsoft.com/office/drawing/2014/main" id="{23C8FD02-093B-4711-9BEE-67B572664C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4" name="Picture 13">
            <a:hlinkClick r:id="rId13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1BF770B7-657F-8643-D8D5-95D63DC28C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44" y="253077"/>
            <a:ext cx="1400855" cy="438204"/>
          </a:xfrm>
          <a:prstGeom prst="rect">
            <a:avLst/>
          </a:prstGeom>
        </p:spPr>
      </p:pic>
      <p:pic>
        <p:nvPicPr>
          <p:cNvPr id="15" name="Picture 14" descr="Text, logo&#10;&#10;Description automatically generated">
            <a:hlinkClick r:id="rId15" action="ppaction://hlinksldjump">
              <a:snd r:embed="rId6" name="click.wav"/>
            </a:hlinkClick>
            <a:extLst>
              <a:ext uri="{FF2B5EF4-FFF2-40B4-BE49-F238E27FC236}">
                <a16:creationId xmlns:a16="http://schemas.microsoft.com/office/drawing/2014/main" id="{1B6AC549-7D1F-A8A0-C9A8-E5F59A089F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48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44E2-E070-9920-5F2D-17F34E458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53C1E1-E6D5-98A1-16C0-62AFC4AA7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80ED4-70A9-8C21-15DE-E84FBDB1F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"/>
            <a:ext cx="9144000" cy="514221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3BDB05-8BA8-B4B7-F6BD-16169CC41BA6}"/>
              </a:ext>
            </a:extLst>
          </p:cNvPr>
          <p:cNvSpPr/>
          <p:nvPr/>
        </p:nvSpPr>
        <p:spPr>
          <a:xfrm>
            <a:off x="349250" y="276225"/>
            <a:ext cx="8426450" cy="45910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accent2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7955E-E1BA-BF31-A499-E2915C280CCB}"/>
              </a:ext>
            </a:extLst>
          </p:cNvPr>
          <p:cNvSpPr txBox="1"/>
          <p:nvPr/>
        </p:nvSpPr>
        <p:spPr>
          <a:xfrm>
            <a:off x="2819274" y="679360"/>
            <a:ext cx="315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redoka One" panose="02000000000000000000" pitchFamily="2" charset="0"/>
              </a:rPr>
              <a:t>PERSEBARAN FLORA</a:t>
            </a:r>
          </a:p>
          <a:p>
            <a:pPr algn="ctr"/>
            <a:r>
              <a:rPr lang="en-US" dirty="0">
                <a:latin typeface="Fredoka One" panose="02000000000000000000" pitchFamily="2" charset="0"/>
              </a:rPr>
              <a:t>SUNDA</a:t>
            </a:r>
            <a:endParaRPr lang="en-ID" dirty="0">
              <a:latin typeface="Fredoka One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8E79B3-DA70-2232-CAA5-EC5F49209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8" y="1509930"/>
            <a:ext cx="1264159" cy="1906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9A673E-10C9-F2A3-9F55-F78AFA16784A}"/>
              </a:ext>
            </a:extLst>
          </p:cNvPr>
          <p:cNvSpPr txBox="1"/>
          <p:nvPr/>
        </p:nvSpPr>
        <p:spPr>
          <a:xfrm>
            <a:off x="351016" y="3573750"/>
            <a:ext cx="2574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RAFLESIA ARNOLDI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7" name="Picture 16" descr="A red and yellow flower&#10;&#10;Description automatically generated with low confidence">
            <a:extLst>
              <a:ext uri="{FF2B5EF4-FFF2-40B4-BE49-F238E27FC236}">
                <a16:creationId xmlns:a16="http://schemas.microsoft.com/office/drawing/2014/main" id="{B27C04DD-84AC-4492-AA41-37982524C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74" y="1516756"/>
            <a:ext cx="2425700" cy="1906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EBEF35-3611-75A1-66F4-F447965D7CA8}"/>
              </a:ext>
            </a:extLst>
          </p:cNvPr>
          <p:cNvSpPr txBox="1"/>
          <p:nvPr/>
        </p:nvSpPr>
        <p:spPr>
          <a:xfrm>
            <a:off x="2891105" y="3551703"/>
            <a:ext cx="242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ANGGREK SUHARTO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1DF79A-0D0E-890A-073F-DB09512CE4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24" y="1554945"/>
            <a:ext cx="2821358" cy="18338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87A085-A62B-C73D-4AFF-9BA2E5C2E93A}"/>
              </a:ext>
            </a:extLst>
          </p:cNvPr>
          <p:cNvSpPr txBox="1"/>
          <p:nvPr/>
        </p:nvSpPr>
        <p:spPr>
          <a:xfrm>
            <a:off x="6353709" y="3571863"/>
            <a:ext cx="1514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MANGROVE</a:t>
            </a:r>
            <a:endParaRPr lang="en-ID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BCB9E6-2549-F301-FE9F-3AD2E76FF65B}"/>
              </a:ext>
            </a:extLst>
          </p:cNvPr>
          <p:cNvSpPr txBox="1"/>
          <p:nvPr/>
        </p:nvSpPr>
        <p:spPr>
          <a:xfrm>
            <a:off x="2785166" y="4174480"/>
            <a:ext cx="3554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Contoh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lengkap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dilihat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dalam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900" dirty="0" err="1">
                <a:latin typeface="Poppins" panose="00000500000000000000" pitchFamily="2" charset="0"/>
                <a:cs typeface="Poppins" panose="00000500000000000000" pitchFamily="2" charset="0"/>
              </a:rPr>
              <a:t>materi</a:t>
            </a:r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 Video</a:t>
            </a:r>
            <a:endParaRPr lang="en-ID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Picture 10">
            <a:hlinkClick r:id="" action="ppaction://hlinkshowjump?jump=firstslide">
              <a:snd r:embed="rId8" name="click.wav"/>
            </a:hlinkClick>
            <a:extLst>
              <a:ext uri="{FF2B5EF4-FFF2-40B4-BE49-F238E27FC236}">
                <a16:creationId xmlns:a16="http://schemas.microsoft.com/office/drawing/2014/main" id="{21CE54D1-52E0-4350-9018-546CE5C1CB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256089"/>
            <a:ext cx="1412221" cy="441759"/>
          </a:xfrm>
          <a:prstGeom prst="rect">
            <a:avLst/>
          </a:prstGeom>
        </p:spPr>
      </p:pic>
      <p:pic>
        <p:nvPicPr>
          <p:cNvPr id="13" name="Picture 12">
            <a:hlinkClick r:id="rId10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2C0BCD39-94EF-AA4B-33EB-071D4D9C9A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644" y="253077"/>
            <a:ext cx="1400855" cy="438204"/>
          </a:xfrm>
          <a:prstGeom prst="rect">
            <a:avLst/>
          </a:prstGeom>
        </p:spPr>
      </p:pic>
      <p:pic>
        <p:nvPicPr>
          <p:cNvPr id="14" name="Picture 13" descr="Text, logo&#10;&#10;Description automatically generated">
            <a:hlinkClick r:id="rId12" action="ppaction://hlinksldjump">
              <a:snd r:embed="rId8" name="click.wav"/>
            </a:hlinkClick>
            <a:extLst>
              <a:ext uri="{FF2B5EF4-FFF2-40B4-BE49-F238E27FC236}">
                <a16:creationId xmlns:a16="http://schemas.microsoft.com/office/drawing/2014/main" id="{79C0D0BC-42D9-F143-505D-08E8696A51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653" y="262439"/>
            <a:ext cx="1400851" cy="4382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58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D67BBC55-2DA4-43F8-9792-53C84B0A9ED7}"/>
  <p:tag name="ISPRING_PROJECT_VERSION" val="9.3"/>
  <p:tag name="ISPRING_PROJECT_FOLDER_UPDATED" val="1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rFSR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rFSR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rFSR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KxUkV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rFSR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KxUkVWOc/b6agAAAOUAAAAaAAAAbm9uZS9odG1sX3NraW5fc2V0dGluZ3MuanOr5lIAAqUcJQUrhWowG8xPKi0pyc/TS87PK0nNK9HLyy/KTQSrUVJ2AwMlHZyK88tSiwgoTUtMTkUx1NTIwskFp0qEiSZO5i7OlsjqChLTU/WSEpOz04vyS/NSIMqcXV0MXYyVwKpquWoBUEsDBBQAAgAIAKxUkVW8fTX3SgAAAEkAAAAXAAAAbm9uZS9sb2NhbF9zZXR0aW5ncy54bWyzsa/IzVEoSy0qzszPs1Uy1DNQUkjNS85PycxLt1UKDXHTtVBSKC5JzEtJzMnPS7VVystXUrC347LJyU9OzAlOLSkBKizWt+MCAFBLAQIAABQAAgAIADZZplJrXzME1QIAAPcHAAAPAAAAAAAAAAEAAAAAAAAAAABub25lL3BsYXllci54bWxQSwECAAAUAAIACACsVJFVMhu6IvkDAADgDgAAGAAAAAAAAAABAAAAAAACAwAAbm9uZS9jb21tb25fbWVzc2FnZXMubG5nUEsBAgAAFAACAAgArFSRVRUeYBujAAAAfwEAACkAAAAAAAAAAQAAAAAAMQcAAG5vbmUvcGxheWJhY2tfYW5kX25hdmlnYXRpb25fc2V0dGluZ3MueG1sUEsBAgAAFAACAAgArFSRVR9UimowAwAAxw4AACIAAAAAAAAAAQAAAAAAGwgAAG5vbmUvZmxhc2hfcHVibGlzaGluZ19zZXR0aW5ncy54bWxQSwECAAAUAAIACACsVJFVcVeUnRUBAADRAgAAHAAAAAAAAAABAAAAAACLCwAAbm9uZS9mbGFzaF9za2luX3NldHRpbmdzLnhtbFBLAQIAABQAAgAIAKxUkVXXm3CWKwMAAG8OAAAhAAAAAAAAAAEAAAAAANoMAABub25lL2h0bWxfcHVibGlzaGluZ19zZXR0aW5ncy54bWxQSwECAAAUAAIACACsVJFVjnP2+moAAADlAAAAGgAAAAAAAAABAAAAAABEEAAAbm9uZS9odG1sX3NraW5fc2V0dGluZ3MuanNQSwECAAAUAAIACACsVJFVvH0190oAAABJAAAAFwAAAAAAAAABAAAAAADmEAAAbm9uZS9sb2NhbF9zZXR0aW5ncy54bWxQSwUGAAAAAAgACABQAgAAZREAAAAA"/>
  <p:tag name="ISPRING_CURRENT_PLAYER_ID" val="none"/>
  <p:tag name="ISPRING_LMS_API_VERSION" val="SCORM 2004 (2nd edition)"/>
  <p:tag name="ISPRING_ULTRA_SCORM_COURSE_ID" val="EC5C3A36-9452-4C45-B6DC-C3760242F8C7"/>
  <p:tag name="ISPRING_CMI5_LAUNCH_METHOD" val="any window"/>
  <p:tag name="ISPRINGCLOUDFOLDERID" val="1"/>
  <p:tag name="ISPRINGONLINEFOLDERID" val="1"/>
  <p:tag name="ISPRING_OUTPUT_FOLDER" val="[[&quot;\uFFFD\uFFFD\uFFFD\uFFFD{EAF43647-93CC-4C61-AA6F-D25D82465724}&quot;,&quot;F:\\APK KWU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FIRST_PUBLISH" val="1"/>
  <p:tag name="ISPRING_SCREEN_RECS_UPDATED" val="F:\APK KWU\APK FLORA FAUNA 2\"/>
  <p:tag name="ISPRING_RESOURCE_FOLDER" val="F:\APK KWU\APK FLORA FAUNA 2\"/>
  <p:tag name="ISPRING_PRESENTATION_PATH" val="F:\APK KWU\APK FLORA FAUNA 2.pptx"/>
  <p:tag name="ISPRING_ULTRA_SCORM_COURCE_TITLE" val="FLORA FAUNA Fix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  <p:tag name="ISPRING_PRESENTATION_TITLE" val="FLORA FAUNA Fi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D241BA2-E514-423A-BE55-CA6016BABE40}:29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D497AA3-CBDA-4327-907B-5470ABE1CE6A}:29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2FD1831E-1F9E-476D-9CF9-AE34B4C06E2C}:3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236E1D99-8F21-4B03-8F30-ED7B6FD73317}:3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70378E85-FF28-402F-9FB3-1B4B39FACB48}:30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5A68FE45-97D8-4B6F-A3C6-E249E453B586}:30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C669AEB3-07B9-4DD3-BFC4-0F165A180042}:3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80EC3AE9-564C-43EF-9A3E-DA7E0F5D213F}:2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484D4F0-CCD6-404C-8BDF-474DCC0C5BE0}:30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47290F10-1478-4869-A63B-2ABB0A89E3A9}:30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7D6A9038-2D89-4E0C-8DD3-3C00D87B0E83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BB857BC6-0467-4297-9F57-47A9433F8B31}:25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7A8EC9DA-C386-4F9F-B8FF-2EB1D6D8E247}:2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5EB201EE-37EA-416E-8F37-792FACBE1BF5}:2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40CA3474-345F-4407-A4BB-D69D60EB456E}:2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A53A17D2-EE2F-44E1-9904-2F9E8D253B97}:26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46738CE4-7126-4F9D-BAC7-2595E5C637A4}:2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52536C78-F99C-4951-A3B9-6CADE897AB38}:27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F7EF262-2771-45A9-9542-177C846C0FDB}:26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E79A924B-3C9B-4EDC-8AC8-3F4E060408C8}:27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29263861-6736-496E-B664-D0085EE3F9CC}:2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0C1E8221-B87B-424B-8D36-4FB08AE8336E}:25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11D34789-C147-4106-82C8-60A54EAA1CA2}:26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D45674A3-77D7-433D-A6B1-179C860F3334}:27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EEAD6DB6-2F15-4348-8C94-71C5CC421501}:27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950936BB-DE5A-4590-96F7-E7D75E832B64}:26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D13D4F6A-0CB3-483E-8AD8-C2384D78A707}:28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9AEA9F5D-AA47-437B-B5F3-111D1691AE14}:2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1DA03F69-9CBD-477A-8C12-333958C38281}:26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93E81B42-89AB-4959-91A9-12ED577B319B}:28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5B479177-78CF-4FB8-904E-FA2DA6443589}:28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52151307-1EC8-49C8-807F-BF91787A17D9}:26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2099BFD4-274B-4841-A4E7-1D7465099FA2}:29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A59A3EA8-AA83-45C6-8C20-1ABA377B7EA0}:28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1DB3BE0-DDE4-4C7C-891E-DCA5D5B1BD50}:28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D875A8BA-B517-4507-80EC-390AFBC09121}:26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298F7BC6-2CB8-4E00-B945-52E250D4F70C}:28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CDB6F0C9-BC49-4E08-8D8C-8C86257F76F4}:28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B210B9A8-C814-4FD1-A51E-146D560E6D1F}:26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856BAD03-C698-4FC7-985F-9E487A906E69}:28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455C3717-198D-4837-9D0B-7A5A352DBC92}:28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FB93BA4-DA25-4614-9DCC-2A105B52016C}:26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D9BE40C7-4CD2-4F5A-812D-C8293C58B5DC}:29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91156F1-8104-4380-9E7F-2773EFC13C76}:29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EFE65215-235D-44D7-8A77-11488170B917}:29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C28F3B2B-C28E-48B7-BC78-9D53479CDBAD}:30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6754082-5FF1-46B0-BE79-BCE0289C41DC}:29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1D9AA6B4-1249-4828-BCED-73407B1FB04D}:29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FCEFF242-15A5-46FD-B94C-7FA2625B539D}:29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ISPRING_PLAYER_PLAYLIST_ID" val="bc2a8ea6730b3fee738dbc9c987f8d1bbd5f1f1d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4DFAA34-FE74-4214-A519-A7CFCB5EFFCA}:29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809</TotalTime>
  <Words>1117</Words>
  <Application>Microsoft Office PowerPoint</Application>
  <PresentationFormat>On-screen Show (16:9)</PresentationFormat>
  <Paragraphs>218</Paragraphs>
  <Slides>50</Slides>
  <Notes>50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Arial</vt:lpstr>
      <vt:lpstr>Calibri</vt:lpstr>
      <vt:lpstr>Calibri Light</vt:lpstr>
      <vt:lpstr>Fredoka One</vt:lpstr>
      <vt:lpstr>Impact</vt:lpstr>
      <vt:lpstr>Kristen ITC</vt:lpstr>
      <vt:lpstr>Montserrat</vt:lpstr>
      <vt:lpstr>Montserrat ExtraBold</vt:lpstr>
      <vt:lpstr>Montserrat Light</vt:lpstr>
      <vt:lpstr>Montserrat Medium</vt:lpstr>
      <vt:lpstr>Montserrat SemiBold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FLORA FAUNA Fix</dc:title>
  <dc:creator>Ali Irawan</dc:creator>
  <cp:lastModifiedBy>Ali Irawan</cp:lastModifiedBy>
  <cp:revision>22</cp:revision>
  <dcterms:created xsi:type="dcterms:W3CDTF">2022-12-15T02:24:32Z</dcterms:created>
  <dcterms:modified xsi:type="dcterms:W3CDTF">2022-12-17T06:57:28Z</dcterms:modified>
</cp:coreProperties>
</file>